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558" r:id="rId2"/>
    <p:sldId id="360" r:id="rId3"/>
    <p:sldId id="476" r:id="rId4"/>
    <p:sldId id="568" r:id="rId5"/>
    <p:sldId id="477" r:id="rId6"/>
    <p:sldId id="479" r:id="rId7"/>
    <p:sldId id="631" r:id="rId8"/>
    <p:sldId id="630" r:id="rId9"/>
    <p:sldId id="629" r:id="rId10"/>
    <p:sldId id="618" r:id="rId11"/>
    <p:sldId id="640" r:id="rId12"/>
    <p:sldId id="643" r:id="rId13"/>
    <p:sldId id="620" r:id="rId14"/>
    <p:sldId id="651" r:id="rId15"/>
    <p:sldId id="621" r:id="rId16"/>
    <p:sldId id="622" r:id="rId17"/>
    <p:sldId id="641" r:id="rId18"/>
    <p:sldId id="642" r:id="rId19"/>
    <p:sldId id="644" r:id="rId20"/>
    <p:sldId id="623" r:id="rId21"/>
    <p:sldId id="652" r:id="rId22"/>
    <p:sldId id="624" r:id="rId23"/>
    <p:sldId id="653" r:id="rId24"/>
    <p:sldId id="625" r:id="rId25"/>
    <p:sldId id="626" r:id="rId26"/>
    <p:sldId id="569" r:id="rId27"/>
    <p:sldId id="654" r:id="rId2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94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52319" autoAdjust="0"/>
  </p:normalViewPr>
  <p:slideViewPr>
    <p:cSldViewPr snapToGrid="0">
      <p:cViewPr varScale="1">
        <p:scale>
          <a:sx n="37" d="100"/>
          <a:sy n="37" d="100"/>
        </p:scale>
        <p:origin x="2016" y="60"/>
      </p:cViewPr>
      <p:guideLst/>
    </p:cSldViewPr>
  </p:slideViewPr>
  <p:outlineViewPr>
    <p:cViewPr>
      <p:scale>
        <a:sx n="33" d="100"/>
        <a:sy n="33" d="100"/>
      </p:scale>
      <p:origin x="0" y="-10770"/>
    </p:cViewPr>
  </p:outlineViewPr>
  <p:notesTextViewPr>
    <p:cViewPr>
      <p:scale>
        <a:sx n="1" d="1"/>
        <a:sy n="1" d="1"/>
      </p:scale>
      <p:origin x="0" y="0"/>
    </p:cViewPr>
  </p:notesTextViewPr>
  <p:notesViewPr>
    <p:cSldViewPr snapToGrid="0">
      <p:cViewPr varScale="1">
        <p:scale>
          <a:sx n="55" d="100"/>
          <a:sy n="55" d="100"/>
        </p:scale>
        <p:origin x="206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7940DE7-40D7-2F48-987F-473A266EB2D1}" type="datetimeFigureOut">
              <a:rPr lang="en-US" smtClean="0"/>
              <a:t>8/19/2020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AC37792-3584-8F44-A228-D4CCCED21F2F}" type="slidenum">
              <a:rPr lang="en-US" smtClean="0"/>
              <a:t>‹#›</a:t>
            </a:fld>
            <a:endParaRPr lang="en-US"/>
          </a:p>
        </p:txBody>
      </p:sp>
    </p:spTree>
    <p:extLst>
      <p:ext uri="{BB962C8B-B14F-4D97-AF65-F5344CB8AC3E}">
        <p14:creationId xmlns:p14="http://schemas.microsoft.com/office/powerpoint/2010/main" val="478642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biblegateway.com/passage/?search=Revelation+20%3A10&amp;version=ESV" TargetMode="External"/><Relationship Id="rId2" Type="http://schemas.openxmlformats.org/officeDocument/2006/relationships/slide" Target="../slides/slide20.xml"/><Relationship Id="rId1" Type="http://schemas.openxmlformats.org/officeDocument/2006/relationships/notesMaster" Target="../notesMasters/notesMaster1.xml"/><Relationship Id="rId5" Type="http://schemas.openxmlformats.org/officeDocument/2006/relationships/hyperlink" Target="https://www.biblegateway.com/passage/?search=Jude+1%3A6&amp;version=ESV" TargetMode="External"/><Relationship Id="rId4" Type="http://schemas.openxmlformats.org/officeDocument/2006/relationships/hyperlink" Target="https://www.biblegateway.com/passage/?search=2+Peter+2%3A4&amp;version=ESV" TargetMode="External"/></Relationships>
</file>

<file path=ppt/notesSlides/_rels/notesSlide17.xml.rels><?xml version="1.0" encoding="UTF-8" standalone="yes"?>
<Relationships xmlns="http://schemas.openxmlformats.org/package/2006/relationships"><Relationship Id="rId8" Type="http://schemas.openxmlformats.org/officeDocument/2006/relationships/hyperlink" Target="https://biblehub.com/context/philippians/3-18.htm" TargetMode="External"/><Relationship Id="rId3" Type="http://schemas.openxmlformats.org/officeDocument/2006/relationships/hyperlink" Target="https://biblehub.com/commentaries/ellicott/revelation/9.htm" TargetMode="External"/><Relationship Id="rId7" Type="http://schemas.openxmlformats.org/officeDocument/2006/relationships/hyperlink" Target="https://biblehub.com/context/romans/3-12.htm"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s://biblehub.com/proverbs/15-11.htm" TargetMode="External"/><Relationship Id="rId5" Type="http://schemas.openxmlformats.org/officeDocument/2006/relationships/hyperlink" Target="https://biblehub.com/job/26-6.htm" TargetMode="External"/><Relationship Id="rId4" Type="http://schemas.openxmlformats.org/officeDocument/2006/relationships/hyperlink" Target="https://biblehub.com/proverbs/30-27.htm"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returnofelias.org/post/revelation-8-the-seven-trumpet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C37792-3584-8F44-A228-D4CCCED21F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081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F7AE89B-FF8C-43EF-9587-B749EED3843A}"/>
              </a:ext>
            </a:extLst>
          </p:cNvPr>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4 They were told not to hurt the grass of the earth, nor any green thing, nor any tree, but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only the men who do not have the seal of God on their foreheads</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 </a:t>
            </a: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PROTECTION for those who do have the seal of the Living (Loving) God on their heads! (see Rev 7:2-3)</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Newport, 206. </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We are reminded of Israel and Egypt. God sent the plagues upon the Egyptians. They suffered terribly, even to the loss of the firstborn, but Israel was preserved. When the blood of the lamb was sprinkled over the door of an Israelite family, the angel of death passed over the family. The judgment of God did not fall upon the members of that family.</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The church will suffer persecution and martyrdom in the tribulation, but </a:t>
            </a:r>
            <a:r>
              <a:rPr kumimoji="0" lang="en-US" sz="3200" b="1" i="0" u="sng" strike="noStrike" kern="1200" cap="none" spc="0" normalizeH="0" baseline="0" noProof="0" dirty="0">
                <a:ln>
                  <a:noFill/>
                </a:ln>
                <a:solidFill>
                  <a:prstClr val="white"/>
                </a:solidFill>
                <a:effectLst/>
                <a:uLnTx/>
                <a:uFillTx/>
                <a:latin typeface="Trebuchet MS" panose="020B0603020202020204"/>
                <a:ea typeface="+mn-ea"/>
                <a:cs typeface="+mn-cs"/>
              </a:rPr>
              <a:t>will not suffer the WRATH OF GOD</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a:t>
            </a:r>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r>
              <a:rPr lang="en-US" dirty="0"/>
              <a:t>Cont.......... =&gt;</a:t>
            </a:r>
          </a:p>
          <a:p>
            <a:endParaRPr lang="en-US" dirty="0"/>
          </a:p>
        </p:txBody>
      </p:sp>
    </p:spTree>
    <p:extLst>
      <p:ext uri="{BB962C8B-B14F-4D97-AF65-F5344CB8AC3E}">
        <p14:creationId xmlns:p14="http://schemas.microsoft.com/office/powerpoint/2010/main" val="1495658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F7AE89B-FF8C-43EF-9587-B749EED3843A}"/>
              </a:ext>
            </a:extLst>
          </p:cNvPr>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5 And they were not permitted to kill anyone, but to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torment for five months</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 God puts limits even on the pain that the ungodly are going through !!! He has timetables we know nothing about!</a:t>
            </a:r>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and their torment was like the torment of a scorpion when it stings a man. 6 And in those days </a:t>
            </a:r>
            <a:r>
              <a:rPr kumimoji="0" lang="en-US" sz="3200" b="0" i="1" u="sng" strike="noStrike" kern="1200" cap="none" spc="0" normalizeH="0" baseline="0" noProof="0" dirty="0">
                <a:ln>
                  <a:noFill/>
                </a:ln>
                <a:solidFill>
                  <a:prstClr val="white"/>
                </a:solidFill>
                <a:effectLst/>
                <a:uLnTx/>
                <a:uFillTx/>
                <a:latin typeface="Trebuchet MS" panose="020B0603020202020204"/>
                <a:ea typeface="+mn-ea"/>
                <a:cs typeface="+mn-cs"/>
              </a:rPr>
              <a:t>men will seek death and will not find it; they will long to die, and death flees from them.</a:t>
            </a:r>
            <a:endParaRPr kumimoji="0" lang="en-US" sz="3600" b="0" i="1" u="sng" strike="noStrike" kern="1200" cap="none" spc="0" normalizeH="0" baseline="0" noProof="0" dirty="0">
              <a:ln>
                <a:noFill/>
              </a:ln>
              <a:solidFill>
                <a:prstClr val="white"/>
              </a:solidFill>
              <a:effectLst/>
              <a:uLnTx/>
              <a:uFillTx/>
              <a:latin typeface="Trebuchet MS" panose="020B0603020202020204"/>
              <a:ea typeface="+mn-ea"/>
              <a:cs typeface="+mn-cs"/>
            </a:endParaRPr>
          </a:p>
          <a:p>
            <a:endParaRPr lang="en-US" dirty="0"/>
          </a:p>
        </p:txBody>
      </p:sp>
    </p:spTree>
    <p:extLst>
      <p:ext uri="{BB962C8B-B14F-4D97-AF65-F5344CB8AC3E}">
        <p14:creationId xmlns:p14="http://schemas.microsoft.com/office/powerpoint/2010/main" val="12876465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BC2D0840-8E13-408D-BC69-452CA9E2FE75}"/>
              </a:ext>
            </a:extLst>
          </p:cNvPr>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7 The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appearance</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 John could only describe the things as he saw them... He wouldn’t be able to describe</a:t>
            </a: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 military weapons such as helicopters, fighter jets, etc.</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 Are these locusts spiritual in nature or physical? OR BOTH?</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of the locusts was like horses prepared for battle; and on their heads appeared to be crowns like gold, and their faces were like the faces of men. 8 They had hair like the hair of women, and their teeth were like the teeth of lions. 9 They had breastplates like breastplates of iron; and the sound of their wings was like the sound of chariots, of many horses rushing to battle. 10 They have tails like scorpions, and stings; and in their tails is their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Power to hurt men for five months</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Just as in Job, God puts limitations on the power to harm men. 5 months is a typical life span of locusts. Temporary!!! Everything but the things of God are temporary.</a:t>
            </a:r>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white"/>
                </a:solidFill>
                <a:effectLst/>
                <a:uLnTx/>
                <a:uFillTx/>
                <a:latin typeface="Trebuchet MS" panose="020B0603020202020204"/>
                <a:ea typeface="+mn-ea"/>
                <a:cs typeface="+mn-cs"/>
              </a:rPr>
              <a:t>Compare Joel 2</a:t>
            </a:r>
            <a:endParaRPr kumimoji="0" lang="en-US" sz="1200" b="1"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i="1" dirty="0"/>
              <a:t>1 Blow a trumpet in Zion,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i="1" dirty="0"/>
              <a:t>And sound an alarm on My holy mountain!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i="1" dirty="0"/>
              <a:t>Let all the inhabitants of the land tremble,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i="1" dirty="0"/>
              <a:t>For the day of the Lord is coming;</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i="1" dirty="0"/>
              <a:t>Surely it is near,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i="1" dirty="0"/>
              <a:t>2 A day of darkness and gloom,</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i="1" dirty="0"/>
              <a:t>A day of clouds and thick darkness.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i="1" dirty="0"/>
              <a:t>As the dawn is spread over the mountains,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i="1" dirty="0"/>
              <a:t>So there is a great and mighty people;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i="1" dirty="0"/>
              <a:t>There has never been anything like it,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i="1" dirty="0"/>
              <a:t>Nor will there be again after it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i="1" dirty="0"/>
              <a:t>To the years of many generations.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i="1" dirty="0"/>
              <a:t>3 A fire consumes before them</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i="1" dirty="0"/>
              <a:t>And behind them a flame burns.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i="1" dirty="0"/>
              <a:t>The land is like the garden of Eden before them</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i="1" dirty="0"/>
              <a:t>But a desolate wilderness behind them,</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i="1" dirty="0"/>
              <a:t>And nothing at all escapes them.</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i="1" dirty="0"/>
              <a:t>4 Their appearance is like the appearance of horses;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i="1" dirty="0"/>
              <a:t>And like war horses, so they run.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i="1" dirty="0"/>
              <a:t>5 With a noise as of chariots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i="1" dirty="0"/>
              <a:t>They leap on the tops of the mountains,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i="1" dirty="0"/>
              <a:t>Like the crackling of a flame of fire consuming the stubble,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i="1" dirty="0"/>
              <a:t>Like a mighty people arranged for battle.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i="1" dirty="0"/>
              <a:t>6 Before them the people are in anguish;</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i="1" dirty="0"/>
              <a:t>All faces turn pale.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i="1" dirty="0"/>
              <a:t>7 They run like mighty men,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i="1" dirty="0"/>
              <a:t>They climb the wall like soldiers;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i="1" dirty="0"/>
              <a:t>And they each march in line,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i="1" dirty="0"/>
              <a:t>Nor do they deviate from their paths.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i="1" dirty="0"/>
              <a:t>8 They do not crowd each other,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i="1" dirty="0"/>
              <a:t>They march everyone in his path;</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i="1" dirty="0"/>
              <a:t>When they burst through the defenses,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i="1" dirty="0"/>
              <a:t>They do not break ranks.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i="1" dirty="0"/>
              <a:t>9 They rush on the city,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i="1" dirty="0"/>
              <a:t>They run on the wall;</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i="1" dirty="0"/>
              <a:t>They climb into the houses,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i="1" dirty="0"/>
              <a:t>They enter through the windows like a thief.</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i="1" dirty="0"/>
              <a:t>10 Before them the earth quakes,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i="1" dirty="0"/>
              <a:t>The heavens tremble,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i="1" dirty="0"/>
              <a:t>The sun and the moon grow dark</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i="1" dirty="0"/>
              <a:t>And the stars lose their brightness.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i="1" dirty="0"/>
              <a:t>11 The Lord utters His voice before His army;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i="1" dirty="0"/>
              <a:t>Surely His camp is very great,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i="1" dirty="0"/>
              <a:t>For strong is he who carries out His word.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i="1" dirty="0"/>
              <a:t>The day of the Lord is indeed great and very awesome,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i="1" dirty="0"/>
              <a:t>And who can endure it?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i="1" dirty="0"/>
              <a:t>12 “Yet even now,” declares the Lord,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i="1" dirty="0"/>
              <a:t>“Return to Me with all your heart,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i="1" dirty="0"/>
              <a:t>And with fasting, weeping and mourning;</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i="1" dirty="0"/>
              <a:t>13 And rend your heart and not your garments.”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i="1" dirty="0"/>
              <a:t>Now return to the Lord your God,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i="1" dirty="0"/>
              <a:t>For He is gracious and compassionate,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i="1" dirty="0"/>
              <a:t>Slow to anger, abounding in lovingkindness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i="1" dirty="0"/>
              <a:t>And relenting of evil.</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i="1" dirty="0"/>
              <a:t>14 Who knows whether He will not turn and relent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i="1" dirty="0"/>
              <a:t>And leave a blessing behind Him,</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i="1" dirty="0"/>
              <a:t>Even a grain offering and a drink offering</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i="1" dirty="0"/>
              <a:t>For the Lord your God?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i="1" dirty="0"/>
              <a:t>15 Blow a trumpet in Zion,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i="1" dirty="0"/>
              <a:t>Consecrate a fast, proclaim a solemn assembly,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i="1" dirty="0"/>
              <a:t>16 Gather the people, sanctify the congregation,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i="1" dirty="0"/>
              <a:t>Assemble the elders,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i="1" dirty="0"/>
              <a:t>Gather the children and the nursing infants.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i="1" dirty="0"/>
              <a:t>Let the bridegroom come out of his room</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i="1" dirty="0"/>
              <a:t>And the bride out of her bridal chamber.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i="1" dirty="0"/>
              <a:t>17 Let the priests, the Lord’s ministers,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i="1" dirty="0"/>
              <a:t>Weep between the porch and the altar,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i="1" dirty="0"/>
              <a:t>And let them say, “Spare Your people, O Lord,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i="1" dirty="0"/>
              <a:t>And do not make Your inheritance a reproach,</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i="1" dirty="0"/>
              <a:t>A byword among the nations.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i="1" dirty="0"/>
              <a:t>Why should they among the peoples say,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i="1" dirty="0"/>
              <a:t>‘Where is their God?’”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i="1"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i="1" dirty="0"/>
          </a:p>
        </p:txBody>
      </p:sp>
    </p:spTree>
    <p:extLst>
      <p:ext uri="{BB962C8B-B14F-4D97-AF65-F5344CB8AC3E}">
        <p14:creationId xmlns:p14="http://schemas.microsoft.com/office/powerpoint/2010/main" val="15956626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STRANGE DESCRIPTION</a:t>
            </a:r>
          </a:p>
          <a:p>
            <a:endParaRPr lang="en-US" dirty="0"/>
          </a:p>
          <a:p>
            <a:r>
              <a:rPr lang="en-US" dirty="0"/>
              <a:t>Rev 9:7-10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7 The </a:t>
            </a:r>
            <a:r>
              <a:rPr lang="en-US" sz="1200" b="1" i="1" u="sng" dirty="0"/>
              <a:t>appearance</a:t>
            </a:r>
            <a:r>
              <a:rPr lang="en-US" sz="1200" i="1" dirty="0"/>
              <a:t> of the locusts was like horses prepared for battle; and on their heads appeared to be crowns like gold, and their faces were like the faces of men. 8 They had hair like the hair of women, and their teeth were like the teeth of lions. 9 They had breastplates like breastplates of iron; and the sound of their wings was like the sound of chariots, of many horses rushing to battle. 10 They have tails like scorpions, and stings; and in their tails is their </a:t>
            </a:r>
            <a:r>
              <a:rPr lang="en-US" sz="1200" b="1" i="1" u="sng" dirty="0"/>
              <a:t>power to hurt men for five months</a:t>
            </a:r>
            <a:r>
              <a:rPr lang="en-US" sz="1200" i="1" dirty="0"/>
              <a:t>. </a:t>
            </a:r>
            <a:endParaRPr lang="en-US" sz="1400" i="1" dirty="0"/>
          </a:p>
          <a:p>
            <a:endParaRPr lang="en-US" i="1" dirty="0"/>
          </a:p>
        </p:txBody>
      </p:sp>
      <p:sp>
        <p:nvSpPr>
          <p:cNvPr id="4" name="Slide Number Placeholder 3"/>
          <p:cNvSpPr>
            <a:spLocks noGrp="1"/>
          </p:cNvSpPr>
          <p:nvPr>
            <p:ph type="sldNum" sz="quarter" idx="5"/>
          </p:nvPr>
        </p:nvSpPr>
        <p:spPr/>
        <p:txBody>
          <a:bodyPr/>
          <a:lstStyle/>
          <a:p>
            <a:fld id="{AAC37792-3584-8F44-A228-D4CCCED21F2F}" type="slidenum">
              <a:rPr lang="en-US" smtClean="0"/>
              <a:t>17</a:t>
            </a:fld>
            <a:endParaRPr lang="en-US"/>
          </a:p>
        </p:txBody>
      </p:sp>
    </p:spTree>
    <p:extLst>
      <p:ext uri="{BB962C8B-B14F-4D97-AF65-F5344CB8AC3E}">
        <p14:creationId xmlns:p14="http://schemas.microsoft.com/office/powerpoint/2010/main" val="15537620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MAYBE ???</a:t>
            </a:r>
          </a:p>
          <a:p>
            <a:endParaRPr lang="en-US" dirty="0"/>
          </a:p>
          <a:p>
            <a:r>
              <a:rPr lang="en-US" dirty="0"/>
              <a:t>OR SYMBOLIC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Rev 9:7-10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mn-lt"/>
                <a:ea typeface="+mn-ea"/>
                <a:cs typeface="+mn-cs"/>
              </a:rPr>
              <a:t>7 The </a:t>
            </a:r>
            <a:r>
              <a:rPr kumimoji="0" lang="en-US" sz="1200" b="1" i="1" u="sng" strike="noStrike" kern="1200" cap="none" spc="0" normalizeH="0" baseline="0" noProof="0" dirty="0">
                <a:ln>
                  <a:noFill/>
                </a:ln>
                <a:solidFill>
                  <a:prstClr val="black"/>
                </a:solidFill>
                <a:effectLst/>
                <a:uLnTx/>
                <a:uFillTx/>
                <a:latin typeface="+mn-lt"/>
                <a:ea typeface="+mn-ea"/>
                <a:cs typeface="+mn-cs"/>
              </a:rPr>
              <a:t>appearance</a:t>
            </a:r>
            <a:r>
              <a:rPr kumimoji="0" lang="en-US" sz="1200" b="0" i="1" u="none" strike="noStrike" kern="1200" cap="none" spc="0" normalizeH="0" baseline="0" noProof="0" dirty="0">
                <a:ln>
                  <a:noFill/>
                </a:ln>
                <a:solidFill>
                  <a:prstClr val="black"/>
                </a:solidFill>
                <a:effectLst/>
                <a:uLnTx/>
                <a:uFillTx/>
                <a:latin typeface="+mn-lt"/>
                <a:ea typeface="+mn-ea"/>
                <a:cs typeface="+mn-cs"/>
              </a:rPr>
              <a:t> of the locusts was like horses prepared for battle; and on their heads appeared to be crowns like gold, and their faces were like the faces of men. 8 They had hair like the hair of women, and their teeth were like the teeth of lions. 9 They had breastplates like breastplates of iron; and the sound of their wings was like the sound of chariots, of many horses rushing to battle. 10 They have tails like scorpions, and stings; and in their tails is their </a:t>
            </a:r>
            <a:r>
              <a:rPr kumimoji="0" lang="en-US" sz="1200" b="1" i="1" u="sng" strike="noStrike" kern="1200" cap="none" spc="0" normalizeH="0" baseline="0" noProof="0" dirty="0">
                <a:ln>
                  <a:noFill/>
                </a:ln>
                <a:solidFill>
                  <a:prstClr val="black"/>
                </a:solidFill>
                <a:effectLst/>
                <a:uLnTx/>
                <a:uFillTx/>
                <a:latin typeface="+mn-lt"/>
                <a:ea typeface="+mn-ea"/>
                <a:cs typeface="+mn-cs"/>
              </a:rPr>
              <a:t>power to hurt men for five months</a:t>
            </a:r>
            <a:r>
              <a:rPr kumimoji="0" lang="en-US" sz="1200" b="0" i="1" u="none" strike="noStrike" kern="1200" cap="none" spc="0" normalizeH="0" baseline="0" noProof="0" dirty="0">
                <a:ln>
                  <a:noFill/>
                </a:ln>
                <a:solidFill>
                  <a:prstClr val="black"/>
                </a:solidFill>
                <a:effectLst/>
                <a:uLnTx/>
                <a:uFillTx/>
                <a:latin typeface="+mn-lt"/>
                <a:ea typeface="+mn-ea"/>
                <a:cs typeface="+mn-cs"/>
              </a:rPr>
              <a:t>. </a:t>
            </a:r>
            <a:endParaRPr kumimoji="0" lang="en-US" sz="1400" b="0" i="1" u="none" strike="noStrike" kern="1200" cap="none" spc="0" normalizeH="0" baseline="0" noProof="0" dirty="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18</a:t>
            </a:fld>
            <a:endParaRPr lang="en-US"/>
          </a:p>
        </p:txBody>
      </p:sp>
    </p:spTree>
    <p:extLst>
      <p:ext uri="{BB962C8B-B14F-4D97-AF65-F5344CB8AC3E}">
        <p14:creationId xmlns:p14="http://schemas.microsoft.com/office/powerpoint/2010/main" val="6664388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INTERESTING THEORY....</a:t>
            </a:r>
          </a:p>
          <a:p>
            <a:endParaRPr lang="en-US" dirty="0"/>
          </a:p>
          <a:p>
            <a:r>
              <a:rPr lang="en-US" dirty="0"/>
              <a:t>Rev 9:7-10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7 The </a:t>
            </a:r>
            <a:r>
              <a:rPr lang="en-US" sz="1200" b="1" i="1" u="sng" dirty="0"/>
              <a:t>appearance</a:t>
            </a:r>
            <a:r>
              <a:rPr lang="en-US" sz="1200" i="1" dirty="0"/>
              <a:t> of the locusts was like horses prepared for battle; and on their heads appeared to be crowns like gold, and their faces were like the faces of men. 8 They had hair like the hair of women, and their teeth were like the teeth of lions. 9 They had breastplates like breastplates of iron; and the sound of their wings was like the sound of chariots, of many horses rushing to battle. 10 They have tails like scorpions, and stings; and in their tails is their </a:t>
            </a:r>
            <a:r>
              <a:rPr lang="en-US" sz="1200" b="1" i="1" u="sng" dirty="0"/>
              <a:t>power to hurt men for five months</a:t>
            </a:r>
            <a:r>
              <a:rPr lang="en-US" sz="1200" i="1" dirty="0"/>
              <a:t>. </a:t>
            </a:r>
            <a:endParaRPr lang="en-US" sz="1400" i="1" dirty="0"/>
          </a:p>
          <a:p>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19</a:t>
            </a:fld>
            <a:endParaRPr lang="en-US"/>
          </a:p>
        </p:txBody>
      </p:sp>
    </p:spTree>
    <p:extLst>
      <p:ext uri="{BB962C8B-B14F-4D97-AF65-F5344CB8AC3E}">
        <p14:creationId xmlns:p14="http://schemas.microsoft.com/office/powerpoint/2010/main" val="4982915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6998F3B9-66A2-4FFF-B4AD-E6B70B44AF39}"/>
              </a:ext>
            </a:extLst>
          </p:cNvPr>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11 They have as king over them, the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angel of the abyss</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his name in Hebrew is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Abaddon</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and in the Greek he has the name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Apollyon</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(Destroyer)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914400" marR="0" lvl="1"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rPr>
              <a:t>Satan? Or evil archangel? Or human emperor or leader if figurative?</a:t>
            </a:r>
          </a:p>
          <a:p>
            <a:pPr marL="914400" marR="0" lvl="1"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In eternity, Satan will not be in charge of Hell. He will be the most punished.  </a:t>
            </a:r>
          </a:p>
          <a:p>
            <a:pPr marL="1371600" marR="0" lvl="2"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(Matthew 25:41 Judgment of Sheep and Goats:  </a:t>
            </a:r>
            <a:r>
              <a:rPr lang="en-US" sz="1200" b="0" i="1" kern="1200" dirty="0">
                <a:solidFill>
                  <a:schemeClr val="tx1"/>
                </a:solidFill>
                <a:effectLst/>
                <a:latin typeface="+mn-lt"/>
                <a:ea typeface="+mn-ea"/>
                <a:cs typeface="+mn-cs"/>
              </a:rPr>
              <a:t>Then He will also say to those on His left, 'Depart from Me, accursed ones, into the eternal fire which has been prepared for the devil and his angels; for I was hungry...)</a:t>
            </a:r>
          </a:p>
          <a:p>
            <a:pPr marL="1543050" lvl="3" indent="-171450">
              <a:buFont typeface="Arial" panose="020B0604020202020204" pitchFamily="34" charset="0"/>
              <a:buChar char="•"/>
            </a:pPr>
            <a:r>
              <a:rPr lang="en-US" sz="1200" b="1" i="0" kern="1200" dirty="0">
                <a:solidFill>
                  <a:schemeClr val="tx1"/>
                </a:solidFill>
                <a:effectLst/>
                <a:latin typeface="+mn-lt"/>
                <a:ea typeface="+mn-ea"/>
                <a:cs typeface="+mn-cs"/>
                <a:hlinkClick r:id="rId3"/>
              </a:rPr>
              <a:t>Revelation 20:10</a:t>
            </a:r>
            <a:r>
              <a:rPr lang="en-US" sz="1200" b="1"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ESV </a:t>
            </a:r>
            <a:r>
              <a:rPr lang="en-US" sz="1200" b="0" i="1" kern="1200" dirty="0">
                <a:solidFill>
                  <a:schemeClr val="tx1"/>
                </a:solidFill>
                <a:effectLst/>
                <a:latin typeface="+mn-lt"/>
                <a:ea typeface="+mn-ea"/>
                <a:cs typeface="+mn-cs"/>
              </a:rPr>
              <a:t>And the devil who had deceived them was thrown into the lake of fire and sulfur where the beast and the false prophet were, and they will be tormented day and night forever and ever.</a:t>
            </a:r>
          </a:p>
          <a:p>
            <a:pPr marL="1543050" lvl="3" indent="-171450">
              <a:buFont typeface="Arial" panose="020B0604020202020204" pitchFamily="34" charset="0"/>
              <a:buChar char="•"/>
            </a:pPr>
            <a:r>
              <a:rPr lang="en-US" sz="1200" b="1" i="0" kern="1200" dirty="0">
                <a:solidFill>
                  <a:schemeClr val="tx1"/>
                </a:solidFill>
                <a:effectLst/>
                <a:latin typeface="+mn-lt"/>
                <a:ea typeface="+mn-ea"/>
                <a:cs typeface="+mn-cs"/>
                <a:hlinkClick r:id="rId4"/>
              </a:rPr>
              <a:t>2 Peter 2:4</a:t>
            </a:r>
            <a:r>
              <a:rPr lang="en-US" sz="1200" b="1"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ESV / </a:t>
            </a:r>
            <a:r>
              <a:rPr lang="en-US" sz="1200" b="0" i="1" kern="1200" dirty="0">
                <a:solidFill>
                  <a:schemeClr val="tx1"/>
                </a:solidFill>
                <a:effectLst/>
                <a:latin typeface="+mn-lt"/>
                <a:ea typeface="+mn-ea"/>
                <a:cs typeface="+mn-cs"/>
              </a:rPr>
              <a:t>For if God did not spare angels when they sinned, but cast them into hell and committed them to chains of gloomy darkness to be kept until the judgment;</a:t>
            </a:r>
          </a:p>
          <a:p>
            <a:pPr marL="1543050" lvl="3" indent="-171450">
              <a:buFont typeface="Arial" panose="020B0604020202020204" pitchFamily="34" charset="0"/>
              <a:buChar char="•"/>
            </a:pPr>
            <a:r>
              <a:rPr lang="en-US" sz="1200" b="1" i="0" kern="1200" dirty="0">
                <a:solidFill>
                  <a:schemeClr val="tx1"/>
                </a:solidFill>
                <a:effectLst/>
                <a:latin typeface="+mn-lt"/>
                <a:ea typeface="+mn-ea"/>
                <a:cs typeface="+mn-cs"/>
                <a:hlinkClick r:id="rId5"/>
              </a:rPr>
              <a:t>Jude 1:6</a:t>
            </a:r>
            <a:r>
              <a:rPr lang="en-US" sz="1200" b="1" i="0" kern="1200" dirty="0">
                <a:solidFill>
                  <a:schemeClr val="tx1"/>
                </a:solidFill>
                <a:effectLst/>
                <a:latin typeface="+mn-lt"/>
                <a:ea typeface="+mn-ea"/>
                <a:cs typeface="+mn-cs"/>
              </a:rPr>
              <a:t>-7 </a:t>
            </a:r>
            <a:r>
              <a:rPr lang="en-US" sz="1200" b="0" i="0" kern="1200" dirty="0">
                <a:solidFill>
                  <a:schemeClr val="tx1"/>
                </a:solidFill>
                <a:effectLst/>
                <a:latin typeface="+mn-lt"/>
                <a:ea typeface="+mn-ea"/>
                <a:cs typeface="+mn-cs"/>
              </a:rPr>
              <a:t>ESV  6 </a:t>
            </a:r>
            <a:r>
              <a:rPr lang="en-US" sz="1200" b="0" i="1" kern="1200" dirty="0">
                <a:solidFill>
                  <a:schemeClr val="tx1"/>
                </a:solidFill>
                <a:effectLst/>
                <a:latin typeface="+mn-lt"/>
                <a:ea typeface="+mn-ea"/>
                <a:cs typeface="+mn-cs"/>
              </a:rPr>
              <a:t>And the angels who did not stay within their own position of authority, but left their proper dwelling, he has kept in eternal chains under gloomy darkness until the judgment of the great day—7 Just as Sodom and Gomorrah and the surrounding cities, which likewise indulged in sexual immorality and pursued unnatural desire, serve as an example by undergoing a punishment of eternal fire.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2607089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6998F3B9-66A2-4FFF-B4AD-E6B70B44AF39}"/>
              </a:ext>
            </a:extLst>
          </p:cNvPr>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12 The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first woe</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is past; behold, two woes are still coming after these things.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r>
              <a:rPr lang="en-US" sz="1200" b="1" u="none" strike="noStrike" kern="1200" dirty="0">
                <a:solidFill>
                  <a:schemeClr val="tx1"/>
                </a:solidFill>
                <a:effectLst/>
                <a:latin typeface="+mn-lt"/>
                <a:ea typeface="+mn-ea"/>
                <a:cs typeface="+mn-cs"/>
                <a:hlinkClick r:id="rId3"/>
              </a:rPr>
              <a:t>Ellicott's Commentary for English Readers</a:t>
            </a:r>
            <a:endParaRPr lang="en-US" sz="1200" b="1"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(11) </a:t>
            </a:r>
            <a:r>
              <a:rPr lang="en-US" sz="1200" b="1" i="0" kern="1200" dirty="0">
                <a:solidFill>
                  <a:schemeClr val="tx1"/>
                </a:solidFill>
                <a:effectLst/>
                <a:latin typeface="+mn-lt"/>
                <a:ea typeface="+mn-ea"/>
                <a:cs typeface="+mn-cs"/>
              </a:rPr>
              <a:t>And they</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had a king . . .</a:t>
            </a:r>
            <a:r>
              <a:rPr lang="en-US" sz="1200" b="0" i="0" kern="1200" dirty="0">
                <a:solidFill>
                  <a:schemeClr val="tx1"/>
                </a:solidFill>
                <a:effectLst/>
                <a:latin typeface="+mn-lt"/>
                <a:ea typeface="+mn-ea"/>
                <a:cs typeface="+mn-cs"/>
              </a:rPr>
              <a:t>--Better, </a:t>
            </a:r>
            <a:r>
              <a:rPr lang="en-US" sz="1200" b="0" i="1" kern="1200" dirty="0">
                <a:solidFill>
                  <a:schemeClr val="tx1"/>
                </a:solidFill>
                <a:effectLst/>
                <a:latin typeface="+mn-lt"/>
                <a:ea typeface="+mn-ea"/>
                <a:cs typeface="+mn-cs"/>
              </a:rPr>
              <a:t>They have over them as king</a:t>
            </a:r>
            <a:r>
              <a:rPr lang="en-US" sz="1200" b="0" i="0" kern="1200" dirty="0">
                <a:solidFill>
                  <a:schemeClr val="tx1"/>
                </a:solidFill>
                <a:effectLst/>
                <a:latin typeface="+mn-lt"/>
                <a:ea typeface="+mn-ea"/>
                <a:cs typeface="+mn-cs"/>
              </a:rPr>
              <a:t> (not "</a:t>
            </a:r>
            <a:r>
              <a:rPr lang="en-US" sz="1200" b="0" i="1" kern="1200" dirty="0">
                <a:solidFill>
                  <a:schemeClr val="tx1"/>
                </a:solidFill>
                <a:effectLst/>
                <a:latin typeface="+mn-lt"/>
                <a:ea typeface="+mn-ea"/>
                <a:cs typeface="+mn-cs"/>
              </a:rPr>
              <a:t>the</a:t>
            </a:r>
            <a:r>
              <a:rPr lang="en-US" sz="1200" b="0" i="0" kern="1200" dirty="0">
                <a:solidFill>
                  <a:schemeClr val="tx1"/>
                </a:solidFill>
                <a:effectLst/>
                <a:latin typeface="+mn-lt"/>
                <a:ea typeface="+mn-ea"/>
                <a:cs typeface="+mn-cs"/>
              </a:rPr>
              <a:t> angel," as in English version) </a:t>
            </a:r>
            <a:r>
              <a:rPr lang="en-US" sz="1200" b="0" i="1" kern="1200" dirty="0">
                <a:solidFill>
                  <a:schemeClr val="tx1"/>
                </a:solidFill>
                <a:effectLst/>
                <a:latin typeface="+mn-lt"/>
                <a:ea typeface="+mn-ea"/>
                <a:cs typeface="+mn-cs"/>
              </a:rPr>
              <a:t>an angel of the abyss; his name</a:t>
            </a:r>
            <a:r>
              <a:rPr lang="en-US" sz="1200" b="0" i="0" kern="1200" dirty="0">
                <a:solidFill>
                  <a:schemeClr val="tx1"/>
                </a:solidFill>
                <a:effectLst/>
                <a:latin typeface="+mn-lt"/>
                <a:ea typeface="+mn-ea"/>
                <a:cs typeface="+mn-cs"/>
              </a:rPr>
              <a:t> (is) </a:t>
            </a:r>
            <a:r>
              <a:rPr lang="en-US" sz="1200" b="0" i="1" kern="1200" dirty="0">
                <a:solidFill>
                  <a:schemeClr val="tx1"/>
                </a:solidFill>
                <a:effectLst/>
                <a:latin typeface="+mn-lt"/>
                <a:ea typeface="+mn-ea"/>
                <a:cs typeface="+mn-cs"/>
              </a:rPr>
              <a:t>in Hebrew Abaddon, and in the Greek he has a name</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Apollyon. </a:t>
            </a:r>
            <a:r>
              <a:rPr lang="en-US" sz="1200" b="0" i="0" kern="1200" dirty="0">
                <a:solidFill>
                  <a:schemeClr val="tx1"/>
                </a:solidFill>
                <a:effectLst/>
                <a:latin typeface="+mn-lt"/>
                <a:ea typeface="+mn-ea"/>
                <a:cs typeface="+mn-cs"/>
              </a:rPr>
              <a:t>There is more than one point in which the seer wishes us to mark the contrast between these symbolical and the natural locusts. </a:t>
            </a:r>
            <a:r>
              <a:rPr lang="en-US" sz="1200" b="1" i="0" kern="1200" dirty="0">
                <a:solidFill>
                  <a:schemeClr val="tx1"/>
                </a:solidFill>
                <a:effectLst/>
                <a:latin typeface="+mn-lt"/>
                <a:ea typeface="+mn-ea"/>
                <a:cs typeface="+mn-cs"/>
              </a:rPr>
              <a:t>Locusts have no sting; these have. Locusts have no king (</a:t>
            </a:r>
            <a:r>
              <a:rPr lang="en-US" sz="1200" b="1" i="0" u="none" strike="noStrike" kern="1200" dirty="0">
                <a:solidFill>
                  <a:schemeClr val="tx1"/>
                </a:solidFill>
                <a:effectLst/>
                <a:latin typeface="+mn-lt"/>
                <a:ea typeface="+mn-ea"/>
                <a:cs typeface="+mn-cs"/>
                <a:hlinkClick r:id="rId4" tooltip="The locusts have no king, yet go they forth all of them by bands;"/>
              </a:rPr>
              <a:t>Proverbs 30:27</a:t>
            </a:r>
            <a:r>
              <a:rPr lang="en-US" sz="1200" b="1" i="0" kern="1200" dirty="0">
                <a:solidFill>
                  <a:schemeClr val="tx1"/>
                </a:solidFill>
                <a:effectLst/>
                <a:latin typeface="+mn-lt"/>
                <a:ea typeface="+mn-ea"/>
                <a:cs typeface="+mn-cs"/>
              </a:rPr>
              <a:t>); these have a king</a:t>
            </a:r>
            <a:r>
              <a:rPr lang="en-US" sz="1200" b="0" i="0" kern="1200" dirty="0">
                <a:solidFill>
                  <a:schemeClr val="tx1"/>
                </a:solidFill>
                <a:effectLst/>
                <a:latin typeface="+mn-lt"/>
                <a:ea typeface="+mn-ea"/>
                <a:cs typeface="+mn-cs"/>
              </a:rPr>
              <a:t>. The movements of the invading locusts are conducted with wonderful precision and order, yet no presiding monarch arranges their march; but here there is a directing and controlling head. The great movement is no mere </a:t>
            </a:r>
            <a:r>
              <a:rPr lang="en-US" sz="1200" b="0" i="0" kern="1200" dirty="0" err="1">
                <a:solidFill>
                  <a:schemeClr val="tx1"/>
                </a:solidFill>
                <a:effectLst/>
                <a:latin typeface="+mn-lt"/>
                <a:ea typeface="+mn-ea"/>
                <a:cs typeface="+mn-cs"/>
              </a:rPr>
              <a:t>undesigned</a:t>
            </a:r>
            <a:r>
              <a:rPr lang="en-US" sz="1200" b="0" i="0" kern="1200" dirty="0">
                <a:solidFill>
                  <a:schemeClr val="tx1"/>
                </a:solidFill>
                <a:effectLst/>
                <a:latin typeface="+mn-lt"/>
                <a:ea typeface="+mn-ea"/>
                <a:cs typeface="+mn-cs"/>
              </a:rPr>
              <a:t> or instinctive one, but the offspring of a hidden, spiritual force. The great battle is not on the surface only, the invasions, revolutions, tyrannies, which try and trouble mankind, involve spiritual principles, and are but tokens of the great conflict between the spirit of destruction and the spirit of salvation, between Christ and Belial, God and Mammon, the Prince of this world and the Prince of the kings of the earth. </a:t>
            </a:r>
            <a:r>
              <a:rPr lang="en-US" sz="1200" b="1" i="0" kern="1200" dirty="0">
                <a:solidFill>
                  <a:schemeClr val="tx1"/>
                </a:solidFill>
                <a:effectLst/>
                <a:latin typeface="+mn-lt"/>
                <a:ea typeface="+mn-ea"/>
                <a:cs typeface="+mn-cs"/>
              </a:rPr>
              <a:t>The king of these locust hordes is named in Hebrew Abaddon, or </a:t>
            </a:r>
            <a:r>
              <a:rPr lang="en-US" sz="1200" b="1" i="1" kern="1200" dirty="0">
                <a:solidFill>
                  <a:schemeClr val="tx1"/>
                </a:solidFill>
                <a:effectLst/>
                <a:latin typeface="+mn-lt"/>
                <a:ea typeface="+mn-ea"/>
                <a:cs typeface="+mn-cs"/>
              </a:rPr>
              <a:t>Perdition (from the Latin </a:t>
            </a:r>
            <a:r>
              <a:rPr lang="en-US" sz="1200" b="1" i="1" kern="1200" dirty="0" err="1">
                <a:solidFill>
                  <a:schemeClr val="tx1"/>
                </a:solidFill>
                <a:effectLst/>
                <a:latin typeface="+mn-lt"/>
                <a:ea typeface="+mn-ea"/>
                <a:cs typeface="+mn-cs"/>
              </a:rPr>
              <a:t>perderde</a:t>
            </a:r>
            <a:r>
              <a:rPr lang="en-US" sz="1200" b="1" i="1" kern="1200" dirty="0">
                <a:solidFill>
                  <a:schemeClr val="tx1"/>
                </a:solidFill>
                <a:effectLst/>
                <a:latin typeface="+mn-lt"/>
                <a:ea typeface="+mn-ea"/>
                <a:cs typeface="+mn-cs"/>
              </a:rPr>
              <a:t> for “to destroy”)</a:t>
            </a:r>
            <a:r>
              <a:rPr lang="en-US" sz="1200" b="1" i="0" kern="1200" dirty="0">
                <a:solidFill>
                  <a:schemeClr val="tx1"/>
                </a:solidFill>
                <a:effectLst/>
                <a:latin typeface="+mn-lt"/>
                <a:ea typeface="+mn-ea"/>
                <a:cs typeface="+mn-cs"/>
              </a:rPr>
              <a:t>, a name sometimes given to the place or abode of destruction</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5" tooltip="Hell is naked before him, and destruction has no covering."/>
              </a:rPr>
              <a:t>Job 26:6</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Destruction (Abaddon) hath no covering"--i.e., before God</a:t>
            </a:r>
            <a:r>
              <a:rPr lang="en-US" sz="1200" b="0" i="0" kern="1200" dirty="0">
                <a:solidFill>
                  <a:schemeClr val="tx1"/>
                </a:solidFill>
                <a:effectLst/>
                <a:latin typeface="+mn-lt"/>
                <a:ea typeface="+mn-ea"/>
                <a:cs typeface="+mn-cs"/>
              </a:rPr>
              <a:t>. (Comp. </a:t>
            </a:r>
            <a:r>
              <a:rPr lang="en-US" sz="1200" b="0" i="0" u="none" strike="noStrike" kern="1200" dirty="0">
                <a:solidFill>
                  <a:schemeClr val="tx1"/>
                </a:solidFill>
                <a:effectLst/>
                <a:latin typeface="+mn-lt"/>
                <a:ea typeface="+mn-ea"/>
                <a:cs typeface="+mn-cs"/>
                <a:hlinkClick r:id="rId6" tooltip="Hell and destruction are before the LORD: how much more then the hearts of the children of men?"/>
              </a:rPr>
              <a:t>Proverbs 15:11</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In Greek his name is Apollyon, or Destroyer</a:t>
            </a:r>
            <a:r>
              <a:rPr lang="en-US" sz="1200" b="0" i="0" kern="1200" dirty="0">
                <a:solidFill>
                  <a:schemeClr val="tx1"/>
                </a:solidFill>
                <a:effectLst/>
                <a:latin typeface="+mn-lt"/>
                <a:ea typeface="+mn-ea"/>
                <a:cs typeface="+mn-cs"/>
              </a:rPr>
              <a:t>: The spirit of the destroyer is the spirit that inspires these hosts. It is a great movement, but its end is destruction, as its inspiring genius is from beneath, from an angel of the nether world. It is not necessary for us to seek some great historical personage for the fulfilment of this portion of the prophecy, any more than we ought to accept any great historical event as an exhaustive fulfilment of the vision. The picture is vivid and forcible, and its full and certain meaning will be plain hereafter; but it at least should draw our minds from the curiosity which seeks for historical or personal counterparts to the self-vigilance which fears lest our own spirit should be injured by the prevalence of any form of evil. It should teach us to remember always the vehement, earnest way in which the sacred writers describe the subtle, venomous power of all sin, and the merciless destructiveness of its work. It is not of any invading hosts, or signal and special forms of evil, but of the terrible and usual influence of all sin, that the Apostle St. Paul writes when he describes the world-wide devastations of sin in language partly borrowed from the Old Testament, but singularly reminding us of the vision before us. "</a:t>
            </a:r>
            <a:r>
              <a:rPr lang="en-US" sz="1200" b="0" i="1" kern="1200" dirty="0">
                <a:solidFill>
                  <a:schemeClr val="tx1"/>
                </a:solidFill>
                <a:effectLst/>
                <a:latin typeface="+mn-lt"/>
                <a:ea typeface="+mn-ea"/>
                <a:cs typeface="+mn-cs"/>
              </a:rPr>
              <a:t>There is none that doeth good; no, not one. Their throat is an open </a:t>
            </a:r>
            <a:r>
              <a:rPr lang="en-US" sz="1200" b="0" i="1" kern="1200" dirty="0" err="1">
                <a:solidFill>
                  <a:schemeClr val="tx1"/>
                </a:solidFill>
                <a:effectLst/>
                <a:latin typeface="+mn-lt"/>
                <a:ea typeface="+mn-ea"/>
                <a:cs typeface="+mn-cs"/>
              </a:rPr>
              <a:t>sepulchre</a:t>
            </a:r>
            <a:r>
              <a:rPr lang="en-US" sz="1200" b="0" i="1" kern="1200" dirty="0">
                <a:solidFill>
                  <a:schemeClr val="tx1"/>
                </a:solidFill>
                <a:effectLst/>
                <a:latin typeface="+mn-lt"/>
                <a:ea typeface="+mn-ea"/>
                <a:cs typeface="+mn-cs"/>
              </a:rPr>
              <a:t>; the poison of asps is upon their lips; their feet are swift to shed blood; destruction and misery are in their ways; and the way of peace have they not known; there is no fear of God before their eyes</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7" tooltip="They are all gone out of the way, they are together become unprofitable; there is none that does good, no, not one."/>
              </a:rPr>
              <a:t>Romans 3:12-18</a:t>
            </a:r>
            <a:r>
              <a:rPr lang="en-US" sz="1200" b="0" i="0" kern="1200" dirty="0">
                <a:solidFill>
                  <a:schemeClr val="tx1"/>
                </a:solidFill>
                <a:effectLst/>
                <a:latin typeface="+mn-lt"/>
                <a:ea typeface="+mn-ea"/>
                <a:cs typeface="+mn-cs"/>
              </a:rPr>
              <a:t>). It is perhaps well to notice that at this fifth trumpet the unseen spiritual powers of darkness appear taking part in the conflict. There is a time when the obstinate resistance of mankind (yes, and of individual men and women also) to better things becomes fortified by an evil spirit, and they are </a:t>
            </a:r>
            <a:r>
              <a:rPr lang="en-US" sz="1200" b="1" i="0" kern="1200" dirty="0">
                <a:solidFill>
                  <a:schemeClr val="tx1"/>
                </a:solidFill>
                <a:effectLst/>
                <a:latin typeface="+mn-lt"/>
                <a:ea typeface="+mn-ea"/>
                <a:cs typeface="+mn-cs"/>
              </a:rPr>
              <a:t>no longer passive resisters of good, but they become active antagonists of good, hating and obscuring the light of truth, and wounding the spirits and consciences of men.</a:t>
            </a:r>
            <a:r>
              <a:rPr lang="en-US" sz="1200" b="0" i="0" kern="1200" dirty="0">
                <a:solidFill>
                  <a:schemeClr val="tx1"/>
                </a:solidFill>
                <a:effectLst/>
                <a:latin typeface="+mn-lt"/>
                <a:ea typeface="+mn-ea"/>
                <a:cs typeface="+mn-cs"/>
              </a:rPr>
              <a:t> Alas! many walk of whom the Apostle could only say with tears, "</a:t>
            </a:r>
            <a:r>
              <a:rPr lang="en-US" sz="1200" b="1" i="1" kern="1200" dirty="0">
                <a:solidFill>
                  <a:schemeClr val="tx1"/>
                </a:solidFill>
                <a:effectLst/>
                <a:latin typeface="+mn-lt"/>
                <a:ea typeface="+mn-ea"/>
                <a:cs typeface="+mn-cs"/>
              </a:rPr>
              <a:t>they are the enemies of the cross of Christ" (the emblem of salvation), "and whose end is destruction</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8" tooltip="(For many walk, of whom I have told you often, and now tell you even weeping, that they are the enemies of the cross of Christ:"/>
              </a:rPr>
              <a:t>Philippians 3:18-19</a:t>
            </a:r>
            <a:r>
              <a:rPr lang="en-US" sz="1200" b="0" i="0" kern="1200" dirty="0">
                <a:solidFill>
                  <a:schemeClr val="tx1"/>
                </a:solidFill>
                <a:effectLst/>
                <a:latin typeface="+mn-lt"/>
                <a:ea typeface="+mn-ea"/>
                <a:cs typeface="+mn-cs"/>
              </a:rPr>
              <a:t>).</a:t>
            </a:r>
          </a:p>
          <a:p>
            <a:br>
              <a:rPr lang="en-US" sz="3600" dirty="0"/>
            </a:br>
            <a:endParaRPr kumimoji="0" lang="en-US" sz="36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endParaRPr lang="en-US" dirty="0"/>
          </a:p>
        </p:txBody>
      </p:sp>
    </p:spTree>
    <p:extLst>
      <p:ext uri="{BB962C8B-B14F-4D97-AF65-F5344CB8AC3E}">
        <p14:creationId xmlns:p14="http://schemas.microsoft.com/office/powerpoint/2010/main" val="8157666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2C64318-C807-49E2-9851-10B83780A463}"/>
              </a:ext>
            </a:extLst>
          </p:cNvPr>
          <p:cNvSpPr>
            <a:spLocks noGrp="1"/>
          </p:cNvSpPr>
          <p:nvPr>
            <p:ph type="body" idx="1"/>
          </p:nvPr>
        </p:nvSpPr>
        <p:spPr/>
        <p:txBody>
          <a:bodyPr/>
          <a:lstStyle/>
          <a:p>
            <a:r>
              <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rPr>
              <a:t>FROM HORNS OF GOLEN ALTAR = commands are still coming from heaven. God is still in control. And what is happening is worship????</a:t>
            </a:r>
          </a:p>
          <a:p>
            <a:endPar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endParaRPr>
          </a:p>
          <a:p>
            <a:r>
              <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rPr>
              <a:t>V 14</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 Release the four angels who are bound at the great river Euphrates...</a:t>
            </a:r>
          </a:p>
          <a:p>
            <a:r>
              <a:rPr lang="en-US" sz="3200" b="0" i="0" dirty="0">
                <a:solidFill>
                  <a:srgbClr val="001320"/>
                </a:solidFill>
                <a:effectLst/>
                <a:latin typeface="Roboto"/>
              </a:rPr>
              <a:t>The command is to loose the four angels bound at the Euphrates. What are these? Their number--</a:t>
            </a:r>
            <a:r>
              <a:rPr lang="en-US" sz="3200" b="0" i="1" dirty="0">
                <a:solidFill>
                  <a:srgbClr val="A44200"/>
                </a:solidFill>
                <a:effectLst/>
                <a:latin typeface="Roboto"/>
              </a:rPr>
              <a:t>four</a:t>
            </a:r>
            <a:r>
              <a:rPr lang="en-US" sz="3200" b="0" i="0" dirty="0">
                <a:solidFill>
                  <a:srgbClr val="001320"/>
                </a:solidFill>
                <a:effectLst/>
                <a:latin typeface="Roboto"/>
              </a:rPr>
              <a:t>--represents powers influencing all quarters. They are angels (that is, </a:t>
            </a:r>
            <a:r>
              <a:rPr lang="en-US" sz="3200" b="0" i="1" dirty="0">
                <a:solidFill>
                  <a:srgbClr val="A44200"/>
                </a:solidFill>
                <a:effectLst/>
                <a:latin typeface="Roboto"/>
              </a:rPr>
              <a:t>messengers,</a:t>
            </a:r>
            <a:r>
              <a:rPr lang="en-US" sz="3200" b="0" i="0" dirty="0">
                <a:solidFill>
                  <a:srgbClr val="001320"/>
                </a:solidFill>
                <a:effectLst/>
                <a:latin typeface="Roboto"/>
              </a:rPr>
              <a:t> or </a:t>
            </a:r>
            <a:r>
              <a:rPr lang="en-US" sz="3200" b="0" i="1" dirty="0">
                <a:solidFill>
                  <a:srgbClr val="A44200"/>
                </a:solidFill>
                <a:effectLst/>
                <a:latin typeface="Roboto"/>
              </a:rPr>
              <a:t>agencies)</a:t>
            </a:r>
            <a:r>
              <a:rPr lang="en-US" sz="3200" b="0" i="0" dirty="0">
                <a:solidFill>
                  <a:srgbClr val="001320"/>
                </a:solidFill>
                <a:effectLst/>
                <a:latin typeface="Roboto"/>
              </a:rPr>
              <a:t> employed for the purpose. They are at or near the river Euphrates--that is, the spot whence the forces would arise. What is meant by the Euphrates? Are we to understand it literally? This can hardly be, unless we are prepared to take </a:t>
            </a:r>
            <a:r>
              <a:rPr lang="en-US" sz="3200" b="1" i="0" dirty="0">
                <a:solidFill>
                  <a:srgbClr val="001320"/>
                </a:solidFill>
                <a:effectLst/>
                <a:latin typeface="Roboto"/>
              </a:rPr>
              <a:t>Babylon and Jerusalem </a:t>
            </a:r>
            <a:r>
              <a:rPr lang="en-US" sz="3200" b="0" i="0" dirty="0">
                <a:solidFill>
                  <a:srgbClr val="001320"/>
                </a:solidFill>
                <a:effectLst/>
                <a:latin typeface="Roboto"/>
              </a:rPr>
              <a:t>literally also, and to deny all mystical meaning; but this is what only few will be disposed to do. </a:t>
            </a:r>
            <a:r>
              <a:rPr lang="en-US" sz="3200" b="1" i="0" u="sng" dirty="0">
                <a:solidFill>
                  <a:srgbClr val="001320"/>
                </a:solidFill>
                <a:effectLst/>
                <a:latin typeface="Roboto"/>
              </a:rPr>
              <a:t>The two cities, Babylon and Jerusalem, are the types of two radically different sets of ideas, two totally antagonistic views of life</a:t>
            </a:r>
            <a:r>
              <a:rPr lang="en-US" sz="3200" b="0" i="0" dirty="0">
                <a:solidFill>
                  <a:srgbClr val="001320"/>
                </a:solidFill>
                <a:effectLst/>
                <a:latin typeface="Roboto"/>
              </a:rPr>
              <a:t>; and the meaning and mystical import of the River Euphrates must be determined by its relation to these two cities.</a:t>
            </a:r>
          </a:p>
          <a:p>
            <a:endParaRPr kumimoji="0" lang="en-US" sz="3200" b="0" i="0" u="none" strike="noStrike" kern="1200" cap="none" spc="0" normalizeH="0" baseline="0" noProof="0" dirty="0">
              <a:ln>
                <a:noFill/>
              </a:ln>
              <a:solidFill>
                <a:srgbClr val="001320"/>
              </a:solidFill>
              <a:effectLst/>
              <a:uLnTx/>
              <a:uFillTx/>
              <a:latin typeface="Roboto"/>
              <a:ea typeface="+mn-ea"/>
              <a:cs typeface="+mn-cs"/>
            </a:endParaRPr>
          </a:p>
          <a:p>
            <a:pPr marL="914400" lvl="1" indent="-457200">
              <a:buFont typeface="Arial" panose="020B0604020202020204" pitchFamily="34" charset="0"/>
              <a:buChar char="•"/>
            </a:pPr>
            <a:r>
              <a:rPr kumimoji="0" lang="en-US" sz="3200" b="0" i="0" u="none" strike="noStrike" kern="1200" cap="none" spc="0" normalizeH="0" baseline="0" noProof="0" dirty="0">
                <a:ln>
                  <a:noFill/>
                </a:ln>
                <a:solidFill>
                  <a:srgbClr val="001320"/>
                </a:solidFill>
                <a:effectLst/>
                <a:uLnTx/>
                <a:uFillTx/>
                <a:latin typeface="Roboto"/>
                <a:ea typeface="+mn-ea"/>
                <a:cs typeface="+mn-cs"/>
              </a:rPr>
              <a:t>???? Angels who guard the garden of Eden???  Genesis 3:22-24  </a:t>
            </a:r>
            <a:r>
              <a:rPr kumimoji="0" lang="en-US" sz="3200" b="0" i="1" u="none" strike="noStrike" kern="1200" cap="none" spc="0" normalizeH="0" baseline="0" noProof="0" dirty="0">
                <a:ln>
                  <a:noFill/>
                </a:ln>
                <a:solidFill>
                  <a:srgbClr val="001320"/>
                </a:solidFill>
                <a:effectLst/>
                <a:uLnTx/>
                <a:uFillTx/>
                <a:latin typeface="Roboto"/>
                <a:ea typeface="+mn-ea"/>
                <a:cs typeface="+mn-cs"/>
              </a:rPr>
              <a:t>22Then the LORD God said, “Behold, the man has become like one of Us, knowing good and evil. And now, lest he reach out his hand and take also from the tree of life, and eat, and live forever...” 23Therefore the LORD God banished him from the Garden of Eden to work the ground from which he had been taken. 24So He drove out the man and </a:t>
            </a:r>
            <a:r>
              <a:rPr kumimoji="0" lang="en-US" sz="3200" b="1" i="1" u="none" strike="noStrike" kern="1200" cap="none" spc="0" normalizeH="0" baseline="0" noProof="0" dirty="0">
                <a:ln>
                  <a:noFill/>
                </a:ln>
                <a:solidFill>
                  <a:srgbClr val="001320"/>
                </a:solidFill>
                <a:effectLst/>
                <a:uLnTx/>
                <a:uFillTx/>
                <a:latin typeface="Roboto"/>
                <a:ea typeface="+mn-ea"/>
                <a:cs typeface="+mn-cs"/>
              </a:rPr>
              <a:t>stationed cherubim on the east side of the Garden of Eden</a:t>
            </a:r>
            <a:r>
              <a:rPr kumimoji="0" lang="en-US" sz="3200" b="0" i="1" u="none" strike="noStrike" kern="1200" cap="none" spc="0" normalizeH="0" baseline="0" noProof="0" dirty="0">
                <a:ln>
                  <a:noFill/>
                </a:ln>
                <a:solidFill>
                  <a:srgbClr val="001320"/>
                </a:solidFill>
                <a:effectLst/>
                <a:uLnTx/>
                <a:uFillTx/>
                <a:latin typeface="Roboto"/>
                <a:ea typeface="+mn-ea"/>
                <a:cs typeface="+mn-cs"/>
              </a:rPr>
              <a:t>, along with a whirling sword of flame to guard the way to the tree of life.…</a:t>
            </a:r>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1993769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2C64318-C807-49E2-9851-10B83780A463}"/>
              </a:ext>
            </a:extLst>
          </p:cNvPr>
          <p:cNvSpPr>
            <a:spLocks noGrp="1"/>
          </p:cNvSpPr>
          <p:nvPr>
            <p:ph type="body" idx="1"/>
          </p:nvPr>
        </p:nvSpPr>
        <p:spPr/>
        <p:txBody>
          <a:bodyPr/>
          <a:lstStyle/>
          <a:p>
            <a:r>
              <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rPr>
              <a:t>V 15</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 “Prepared for the hour and day and month and year”</a:t>
            </a: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 </a:t>
            </a:r>
            <a:r>
              <a:rPr kumimoji="0" lang="en-US" sz="3200" b="1" i="0" u="sng" strike="noStrike" kern="1200" cap="none" spc="0" normalizeH="0" baseline="0" noProof="0" dirty="0">
                <a:ln>
                  <a:noFill/>
                </a:ln>
                <a:solidFill>
                  <a:srgbClr val="00B050"/>
                </a:solidFill>
                <a:effectLst/>
                <a:uLnTx/>
                <a:uFillTx/>
                <a:latin typeface="Trebuchet MS" panose="020B0603020202020204"/>
                <a:ea typeface="+mn-ea"/>
                <a:cs typeface="+mn-cs"/>
                <a:sym typeface="Wingdings" panose="05000000000000000000" pitchFamily="2" charset="2"/>
              </a:rPr>
              <a:t>exact timetable</a:t>
            </a:r>
            <a:r>
              <a:rPr kumimoji="0" lang="en-US" sz="3200" b="0" i="0" u="none" strike="noStrike" kern="1200" cap="none" spc="0" normalizeH="0" baseline="0" noProof="0" dirty="0">
                <a:ln>
                  <a:noFill/>
                </a:ln>
                <a:solidFill>
                  <a:srgbClr val="00B050"/>
                </a:solidFill>
                <a:effectLst/>
                <a:uLnTx/>
                <a:uFillTx/>
                <a:latin typeface="Trebuchet MS" panose="020B0603020202020204"/>
                <a:ea typeface="+mn-ea"/>
                <a:cs typeface="+mn-cs"/>
                <a:sym typeface="Wingdings" panose="05000000000000000000" pitchFamily="2" charset="2"/>
              </a:rPr>
              <a:t>, down to the hour!!!!</a:t>
            </a:r>
            <a:endParaRPr kumimoji="0" lang="en-US" sz="3200" b="0" i="1" u="sng" strike="noStrike" kern="1200" cap="none" spc="0" normalizeH="0" baseline="0" noProof="0" dirty="0">
              <a:ln>
                <a:noFill/>
              </a:ln>
              <a:solidFill>
                <a:srgbClr val="00B050"/>
              </a:solidFill>
              <a:effectLst/>
              <a:uLnTx/>
              <a:uFillTx/>
              <a:latin typeface="Trebuchet MS" panose="020B0603020202020204"/>
              <a:ea typeface="+mn-ea"/>
              <a:cs typeface="+mn-cs"/>
            </a:endParaRPr>
          </a:p>
          <a:p>
            <a:endParaRPr kumimoji="0" lang="en-US" sz="3200" b="0" i="1" u="sng" strike="noStrike" kern="1200" cap="none" spc="0" normalizeH="0" baseline="0" noProof="0" dirty="0">
              <a:ln>
                <a:noFill/>
              </a:ln>
              <a:solidFill>
                <a:prstClr val="white"/>
              </a:solidFill>
              <a:effectLst/>
              <a:uLnTx/>
              <a:uFillTx/>
              <a:latin typeface="Trebuchet MS" panose="020B0603020202020204"/>
              <a:ea typeface="+mn-ea"/>
              <a:cs typeface="+mn-cs"/>
            </a:endParaRPr>
          </a:p>
          <a:p>
            <a:pPr lvl="1"/>
            <a:r>
              <a:rPr lang="en-US" sz="3200" b="1" i="1" u="sng" dirty="0"/>
              <a:t>a third of mankind</a:t>
            </a:r>
            <a:r>
              <a:rPr lang="en-US" sz="3200" b="0" i="0" u="none" dirty="0"/>
              <a:t> = the fourth seal killed one-fourth of all people (6:4)... This third of those left means half of the world’s population is killed by this point!!!</a:t>
            </a:r>
            <a:endParaRPr kumimoji="0" lang="en-US" sz="3200" b="0" i="1" u="sng" strike="noStrike" kern="1200" cap="none" spc="0" normalizeH="0" baseline="0" noProof="0" dirty="0">
              <a:ln>
                <a:noFill/>
              </a:ln>
              <a:solidFill>
                <a:prstClr val="white"/>
              </a:solidFill>
              <a:effectLst/>
              <a:uLnTx/>
              <a:uFillTx/>
              <a:latin typeface="Trebuchet MS" panose="020B0603020202020204"/>
              <a:ea typeface="+mn-ea"/>
              <a:cs typeface="+mn-cs"/>
            </a:endParaRPr>
          </a:p>
          <a:p>
            <a:endParaRPr kumimoji="0" lang="en-US" sz="3200" b="0" i="1" u="sng" strike="noStrike" kern="1200" cap="none" spc="0" normalizeH="0" baseline="0" noProof="0" dirty="0">
              <a:ln>
                <a:noFill/>
              </a:ln>
              <a:solidFill>
                <a:prstClr val="white"/>
              </a:solidFill>
              <a:effectLst/>
              <a:uLnTx/>
              <a:uFillTx/>
              <a:latin typeface="Trebuchet MS" panose="020B0603020202020204"/>
              <a:ea typeface="+mn-ea"/>
              <a:cs typeface="+mn-cs"/>
            </a:endParaRPr>
          </a:p>
          <a:p>
            <a:r>
              <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rPr>
              <a:t>V 16</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 200,000,000 horsemen army!!!!</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 = the </a:t>
            </a:r>
            <a:r>
              <a:rPr kumimoji="0" lang="en-US" sz="3200" b="0" i="0" u="none" strike="noStrike" kern="1200" cap="none" spc="0" normalizeH="0" baseline="0" noProof="0" dirty="0" err="1">
                <a:ln>
                  <a:noFill/>
                </a:ln>
                <a:solidFill>
                  <a:prstClr val="white"/>
                </a:solidFill>
                <a:effectLst/>
                <a:uLnTx/>
                <a:uFillTx/>
                <a:latin typeface="Trebuchet MS" panose="020B0603020202020204"/>
                <a:ea typeface="+mn-ea"/>
                <a:cs typeface="+mn-cs"/>
              </a:rPr>
              <a:t>AntiChrist</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 army!!!</a:t>
            </a:r>
            <a:endParaRPr lang="en-US" dirty="0"/>
          </a:p>
        </p:txBody>
      </p:sp>
    </p:spTree>
    <p:extLst>
      <p:ext uri="{BB962C8B-B14F-4D97-AF65-F5344CB8AC3E}">
        <p14:creationId xmlns:p14="http://schemas.microsoft.com/office/powerpoint/2010/main" val="2189119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3</a:t>
            </a:fld>
            <a:endParaRPr lang="en-US"/>
          </a:p>
        </p:txBody>
      </p:sp>
    </p:spTree>
    <p:extLst>
      <p:ext uri="{BB962C8B-B14F-4D97-AF65-F5344CB8AC3E}">
        <p14:creationId xmlns:p14="http://schemas.microsoft.com/office/powerpoint/2010/main" val="24397131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18DC0821-5CD2-4B11-B230-DC10FD7C02E7}"/>
              </a:ext>
            </a:extLst>
          </p:cNvPr>
          <p:cNvSpPr>
            <a:spLocks noGrp="1"/>
          </p:cNvSpPr>
          <p:nvPr>
            <p:ph type="body" idx="1"/>
          </p:nvPr>
        </p:nvSpPr>
        <p:spPr/>
        <p:txBody>
          <a:bodyPr/>
          <a:lstStyle/>
          <a:p>
            <a:r>
              <a:rPr lang="en-US" sz="1200" b="1" i="0" u="none" dirty="0"/>
              <a:t>V 17 </a:t>
            </a:r>
            <a:r>
              <a:rPr lang="en-US" sz="1200" b="1" i="1" u="sng" dirty="0"/>
              <a:t>in the vision</a:t>
            </a:r>
            <a:r>
              <a:rPr lang="en-US" sz="1200" b="0" i="0" u="none" dirty="0"/>
              <a:t> = these are things John saw in a vision and tried to explain... Not explanations of things that he wrote down!</a:t>
            </a:r>
            <a:endParaRPr lang="en-US" sz="1200" b="1" i="1" u="sng" dirty="0"/>
          </a:p>
          <a:p>
            <a:endParaRPr lang="en-US" sz="1200" b="1" i="0" u="none" dirty="0"/>
          </a:p>
          <a:p>
            <a:pPr marL="628650" lvl="1" indent="-171450">
              <a:buFont typeface="Arial" panose="020B0604020202020204" pitchFamily="34" charset="0"/>
              <a:buChar char="•"/>
            </a:pPr>
            <a:r>
              <a:rPr lang="en-US" sz="1200" b="1" i="1" u="sng" dirty="0"/>
              <a:t>out of their mouths proceed  fire and smoke and brimstone =</a:t>
            </a:r>
            <a:r>
              <a:rPr lang="en-US" sz="1200" b="0" i="1" u="sng" dirty="0"/>
              <a:t>  judgment</a:t>
            </a:r>
            <a:endParaRPr lang="en-US" sz="1200" b="1" i="1" u="sng" dirty="0"/>
          </a:p>
          <a:p>
            <a:endParaRPr lang="en-US" sz="1200" b="1" i="1" u="sng" dirty="0"/>
          </a:p>
          <a:p>
            <a:r>
              <a:rPr lang="en-US" sz="1200" b="1" i="0" u="none" dirty="0"/>
              <a:t>V 18 </a:t>
            </a:r>
            <a:r>
              <a:rPr lang="en-US" sz="1200" b="1" i="1" u="sng" dirty="0"/>
              <a:t>A third of mankind </a:t>
            </a:r>
            <a:r>
              <a:rPr lang="en-US" sz="1200" b="1" i="1" u="none" dirty="0"/>
              <a:t>was killed by these </a:t>
            </a:r>
            <a:r>
              <a:rPr lang="en-US" sz="3200" b="1" i="1" u="sng" dirty="0"/>
              <a:t>three plagues</a:t>
            </a:r>
            <a:r>
              <a:rPr lang="en-US" sz="1200" b="1" i="1" u="sng" dirty="0"/>
              <a:t>, </a:t>
            </a:r>
            <a:r>
              <a:rPr lang="en-US" sz="1200" b="1" i="1" u="none" dirty="0"/>
              <a:t>by the </a:t>
            </a:r>
            <a:r>
              <a:rPr lang="en-US" sz="1200" b="1" i="1" u="sng" dirty="0"/>
              <a:t>fire and the smoke and the brimstone </a:t>
            </a:r>
            <a:r>
              <a:rPr lang="en-US" sz="1200" b="1" i="1" u="none" dirty="0"/>
              <a:t>which proceeded out of their mouths</a:t>
            </a:r>
          </a:p>
          <a:p>
            <a:endParaRPr lang="en-US" sz="1200" b="1" i="1" u="sng" dirty="0"/>
          </a:p>
          <a:p>
            <a:r>
              <a:rPr lang="en-US" sz="1200" b="1" i="0" u="none" dirty="0"/>
              <a:t>V 19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power in mouth and tails</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  guns???? Weaponry in front and back of aircraft???</a:t>
            </a:r>
            <a:endParaRPr lang="en-US" b="1" i="0" u="none" dirty="0"/>
          </a:p>
        </p:txBody>
      </p:sp>
    </p:spTree>
    <p:extLst>
      <p:ext uri="{BB962C8B-B14F-4D97-AF65-F5344CB8AC3E}">
        <p14:creationId xmlns:p14="http://schemas.microsoft.com/office/powerpoint/2010/main" val="9836430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F49FEA94-ADA0-4739-BC09-2A6AC17D68AC}"/>
              </a:ext>
            </a:extLst>
          </p:cNvPr>
          <p:cNvSpPr>
            <a:spLocks noGrp="1"/>
          </p:cNvSpPr>
          <p:nvPr>
            <p:ph type="body" idx="1"/>
          </p:nvPr>
        </p:nvSpPr>
        <p:spPr/>
        <p:txBody>
          <a:bodyPr/>
          <a:lstStyle/>
          <a:p>
            <a:r>
              <a:rPr lang="en-US" dirty="0"/>
              <a:t>V 20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The rest of mankind.... did not repent ....</a:t>
            </a:r>
            <a:endParaRPr lang="en-US" dirty="0"/>
          </a:p>
          <a:p>
            <a:endParaRPr lang="en-US" dirty="0"/>
          </a:p>
          <a:p>
            <a:pPr marL="628650" lvl="1" indent="-171450">
              <a:buFont typeface="Arial" panose="020B0604020202020204" pitchFamily="34" charset="0"/>
              <a:buChar char="•"/>
            </a:pPr>
            <a:r>
              <a:rPr lang="en-US" dirty="0"/>
              <a:t>Idols: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which can neither see nor hear nor walk</a:t>
            </a:r>
            <a:endParaRPr lang="en-US" dirty="0"/>
          </a:p>
          <a:p>
            <a:endParaRPr lang="en-US" dirty="0"/>
          </a:p>
          <a:p>
            <a:r>
              <a:rPr lang="en-US" dirty="0"/>
              <a:t>V 21  </a:t>
            </a:r>
            <a:r>
              <a:rPr lang="en-US" b="1" i="1" dirty="0"/>
              <a:t>did not repent of their murders... Sorceries... Immorality... Thefts...</a:t>
            </a:r>
          </a:p>
          <a:p>
            <a:endParaRPr lang="en-US" b="1" i="1"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2 Peter 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mn-lt"/>
                <a:ea typeface="+mn-ea"/>
                <a:cs typeface="+mn-cs"/>
              </a:rPr>
              <a:t>3 Above all, you must understand that in the last days scoffers will come, scoffing and following their own evil desires. 4 They will say, “Where is this ‘coming’ he promised? Ever since our ancestors died, everything goes on as it has since the beginning of creation.” 5 But they deliberately forget that long ago by God’s word the heavens came into being and the earth was formed out of water and by water. 6 By these waters also the world of that time was deluged and destroyed. 7 By the same word the present heavens and earth are reserved for fire, being kept for the day of judgment and destruction of the ungodly.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prstClr val="black"/>
                </a:solidFill>
                <a:effectLst/>
                <a:uLnTx/>
                <a:uFillTx/>
                <a:latin typeface="+mn-lt"/>
                <a:ea typeface="+mn-ea"/>
                <a:cs typeface="+mn-cs"/>
              </a:rPr>
              <a:t>8 But do not forget this one thing, dear friends: With the Lord a day is like a thousand years, and a thousand years are like a day. 9 </a:t>
            </a:r>
            <a:r>
              <a:rPr kumimoji="0" lang="en-US" sz="1200" b="1" i="1" u="sng" strike="noStrike" kern="1200" cap="none" spc="0" normalizeH="0" baseline="0" noProof="0" dirty="0">
                <a:ln>
                  <a:noFill/>
                </a:ln>
                <a:solidFill>
                  <a:prstClr val="black"/>
                </a:solidFill>
                <a:effectLst/>
                <a:uLnTx/>
                <a:uFillTx/>
                <a:latin typeface="+mn-lt"/>
                <a:ea typeface="+mn-ea"/>
                <a:cs typeface="+mn-cs"/>
              </a:rPr>
              <a:t>The Lord is not slow in keeping his promise</a:t>
            </a:r>
            <a:r>
              <a:rPr kumimoji="0" lang="en-US" sz="1200" b="1" i="1" u="none" strike="noStrike" kern="1200" cap="none" spc="0" normalizeH="0" baseline="0" noProof="0" dirty="0">
                <a:ln>
                  <a:noFill/>
                </a:ln>
                <a:solidFill>
                  <a:prstClr val="black"/>
                </a:solidFill>
                <a:effectLst/>
                <a:uLnTx/>
                <a:uFillTx/>
                <a:latin typeface="+mn-lt"/>
                <a:ea typeface="+mn-ea"/>
                <a:cs typeface="+mn-cs"/>
              </a:rPr>
              <a:t>, as some understand slowness. Instead he is patient with you, not wanting anyone to perish, but everyone to come to repentance.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mn-lt"/>
                <a:ea typeface="+mn-ea"/>
                <a:cs typeface="+mn-cs"/>
              </a:rPr>
              <a:t>10 But the day of the Lord will come like a thief. The heavens will disappear with a roar; the elements will be destroyed by fire, and the earth and everything done in it will be laid bare.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mn-lt"/>
                <a:ea typeface="+mn-ea"/>
                <a:cs typeface="+mn-cs"/>
              </a:rPr>
              <a:t>11 Since everything will be destroyed in this way, what kind of people ought you to be? You ought to live holy and godly lives 12 as you look forward to the day of God and speed its coming. That day will bring about the destruction of the heavens by fire, and the elements will melt in the heat. 13 But in keeping with his promise we are looking forward to a new heaven and a new earth, where righteousness dwells.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mn-lt"/>
                <a:ea typeface="+mn-ea"/>
                <a:cs typeface="+mn-cs"/>
              </a:rPr>
              <a:t>14 So then, dear friends, since you are looking forward to this, make every effort to be found spotless, blameless and at peace with him. </a:t>
            </a:r>
            <a:r>
              <a:rPr kumimoji="0" lang="en-US" sz="1200" b="1" i="1" u="none" strike="noStrike" kern="1200" cap="none" spc="0" normalizeH="0" baseline="0" noProof="0" dirty="0">
                <a:ln>
                  <a:noFill/>
                </a:ln>
                <a:solidFill>
                  <a:prstClr val="black"/>
                </a:solidFill>
                <a:effectLst/>
                <a:uLnTx/>
                <a:uFillTx/>
                <a:latin typeface="+mn-lt"/>
                <a:ea typeface="+mn-ea"/>
                <a:cs typeface="+mn-cs"/>
              </a:rPr>
              <a:t>15 Bear in mind that our Lord’s patience means salvation, just as our dear brother Paul also wrote you with the wisdom that God gave him.</a:t>
            </a:r>
          </a:p>
          <a:p>
            <a:endParaRPr lang="en-US" dirty="0"/>
          </a:p>
        </p:txBody>
      </p:sp>
    </p:spTree>
    <p:extLst>
      <p:ext uri="{BB962C8B-B14F-4D97-AF65-F5344CB8AC3E}">
        <p14:creationId xmlns:p14="http://schemas.microsoft.com/office/powerpoint/2010/main" val="30695714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C37792-3584-8F44-A228-D4CCCED21F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2195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4</a:t>
            </a:fld>
            <a:endParaRPr lang="en-US"/>
          </a:p>
        </p:txBody>
      </p:sp>
    </p:spTree>
    <p:extLst>
      <p:ext uri="{BB962C8B-B14F-4D97-AF65-F5344CB8AC3E}">
        <p14:creationId xmlns:p14="http://schemas.microsoft.com/office/powerpoint/2010/main" val="888099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the sixth seal has been opened (Revelation 6)... </a:t>
            </a:r>
          </a:p>
          <a:p>
            <a:r>
              <a:rPr lang="en-US" dirty="0"/>
              <a:t>The 144,000 are sealed with the seal of the Living (Loving) God... To mark ownership, protection, and loyalty</a:t>
            </a:r>
          </a:p>
          <a:p>
            <a:endParaRPr lang="en-US" dirty="0"/>
          </a:p>
          <a:p>
            <a:r>
              <a:rPr lang="en-US" dirty="0"/>
              <a:t>In Rev 7:9ff we will hear about a multitude of believers in heaven!</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C37792-3584-8F44-A228-D4CCCED21F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8397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Leon Morris, </a:t>
            </a:r>
            <a:r>
              <a:rPr lang="en-US" b="1" i="1" u="sng" dirty="0"/>
              <a:t>Tyndale</a:t>
            </a:r>
            <a:endParaRPr lang="en-US" b="1" i="0" u="sng" dirty="0"/>
          </a:p>
          <a:p>
            <a:endParaRPr lang="en-US" i="0" dirty="0"/>
          </a:p>
          <a:p>
            <a:r>
              <a:rPr lang="en-US" i="0" dirty="0"/>
              <a:t>Notes that the first four trumpet judgments are reminiscent of the Egyptian plagues in the Exodus.</a:t>
            </a:r>
          </a:p>
          <a:p>
            <a:r>
              <a:rPr lang="en-US" i="0" dirty="0"/>
              <a:t>The fifth and sixth aren’t clearly so, but then:</a:t>
            </a:r>
          </a:p>
          <a:p>
            <a:pPr lvl="1"/>
            <a:r>
              <a:rPr lang="en-US" i="0" dirty="0"/>
              <a:t>“In 15:3 the coming of Christ is tacitly compared to the exodus (the redeemed sing the song of Moses and of the Lamb); it is comprehensible, therefore, that the final redemption, the second exodus, is heralded by similar plagues as at the first exodus.”</a:t>
            </a:r>
          </a:p>
          <a:p>
            <a:pPr lvl="1"/>
            <a:endParaRPr lang="en-US" i="0" dirty="0"/>
          </a:p>
          <a:p>
            <a:pPr lvl="0"/>
            <a:r>
              <a:rPr lang="en-US" dirty="0"/>
              <a:t>This verse introduces a new series of events. SEVEN priests blew TRUMPETS in the Old Testament (1Chron 15:24). In Josh 6 the seven trumpets sounded prior to the FALL and DESTRUCTION of Jericho (Josh 6:4). So in Revelation SEVEN angels receive SEVEN TRUMPETS which sound prior to the end of the world.</a:t>
            </a:r>
          </a:p>
          <a:p>
            <a:pPr lvl="0"/>
            <a:endParaRPr lang="en-US" dirty="0"/>
          </a:p>
          <a:p>
            <a:pPr algn="l" rtl="0" fontAlgn="base"/>
            <a:r>
              <a:rPr lang="en-US" b="0" i="0" dirty="0">
                <a:solidFill>
                  <a:srgbClr val="000000"/>
                </a:solidFill>
                <a:effectLst/>
                <a:latin typeface="avenir-lt-w01_35-light1475496"/>
              </a:rPr>
              <a:t>Number 10:7-10 show the </a:t>
            </a:r>
            <a:r>
              <a:rPr lang="en-US" b="1" i="0" u="sng" dirty="0">
                <a:solidFill>
                  <a:srgbClr val="000000"/>
                </a:solidFill>
                <a:effectLst/>
                <a:latin typeface="avenir-lt-w01_35-light1475496"/>
              </a:rPr>
              <a:t>PURPOSE of trumpets</a:t>
            </a:r>
            <a:r>
              <a:rPr lang="en-US" b="0" i="0" dirty="0">
                <a:solidFill>
                  <a:srgbClr val="000000"/>
                </a:solidFill>
                <a:effectLst/>
                <a:latin typeface="avenir-lt-w01_35-light1475496"/>
              </a:rPr>
              <a:t>:</a:t>
            </a:r>
          </a:p>
          <a:p>
            <a:pPr algn="l" rtl="0" fontAlgn="base">
              <a:buFont typeface="Arial" panose="020B0604020202020204" pitchFamily="34" charset="0"/>
              <a:buChar char="•"/>
            </a:pPr>
            <a:r>
              <a:rPr lang="en-US" b="0" i="0" dirty="0">
                <a:solidFill>
                  <a:srgbClr val="000000"/>
                </a:solidFill>
                <a:effectLst/>
                <a:latin typeface="inherit"/>
              </a:rPr>
              <a:t>Call for DELIVERANCE from enemies.</a:t>
            </a:r>
          </a:p>
          <a:p>
            <a:pPr algn="l" rtl="0" fontAlgn="base">
              <a:buFont typeface="Arial" panose="020B0604020202020204" pitchFamily="34" charset="0"/>
              <a:buChar char="•"/>
            </a:pPr>
            <a:r>
              <a:rPr lang="en-US" b="0" i="0" dirty="0">
                <a:solidFill>
                  <a:srgbClr val="000000"/>
                </a:solidFill>
                <a:effectLst/>
                <a:latin typeface="inherit"/>
              </a:rPr>
              <a:t>Show GLADNESS</a:t>
            </a:r>
          </a:p>
          <a:p>
            <a:pPr algn="l" rtl="0" fontAlgn="base">
              <a:buFont typeface="Arial" panose="020B0604020202020204" pitchFamily="34" charset="0"/>
              <a:buChar char="•"/>
            </a:pPr>
            <a:r>
              <a:rPr lang="en-US" b="0" i="0" dirty="0">
                <a:solidFill>
                  <a:srgbClr val="000000"/>
                </a:solidFill>
                <a:effectLst/>
                <a:latin typeface="inherit"/>
              </a:rPr>
              <a:t>Announce SOLEMN DAYS</a:t>
            </a:r>
          </a:p>
          <a:p>
            <a:pPr algn="l" rtl="0" fontAlgn="base">
              <a:buFont typeface="Arial" panose="020B0604020202020204" pitchFamily="34" charset="0"/>
              <a:buChar char="•"/>
            </a:pPr>
            <a:r>
              <a:rPr lang="en-US" b="0" i="0" dirty="0">
                <a:solidFill>
                  <a:srgbClr val="000000"/>
                </a:solidFill>
                <a:effectLst/>
                <a:latin typeface="inherit"/>
              </a:rPr>
              <a:t>Announce the beginning of MONTHS Announce BURNT OFFERING, SACRIFICE and</a:t>
            </a:r>
          </a:p>
          <a:p>
            <a:pPr algn="l" rtl="0" fontAlgn="base">
              <a:buFont typeface="Arial" panose="020B0604020202020204" pitchFamily="34" charset="0"/>
              <a:buChar char="•"/>
            </a:pPr>
            <a:r>
              <a:rPr lang="en-US" b="0" i="0" dirty="0">
                <a:solidFill>
                  <a:srgbClr val="000000"/>
                </a:solidFill>
                <a:effectLst/>
                <a:latin typeface="inherit"/>
              </a:rPr>
              <a:t>PEACE OFFERINGS</a:t>
            </a:r>
          </a:p>
          <a:p>
            <a:pPr algn="l" rtl="0" fontAlgn="base">
              <a:buFont typeface="Arial" panose="020B0604020202020204" pitchFamily="34" charset="0"/>
              <a:buChar char="•"/>
            </a:pPr>
            <a:r>
              <a:rPr lang="en-US" b="0" i="0" dirty="0">
                <a:solidFill>
                  <a:srgbClr val="000000"/>
                </a:solidFill>
                <a:effectLst/>
                <a:latin typeface="inherit"/>
              </a:rPr>
              <a:t>Acts as MEMORIALS.</a:t>
            </a:r>
          </a:p>
          <a:p>
            <a:pPr algn="l" rtl="0" fontAlgn="base">
              <a:buFont typeface="Arial" panose="020B0604020202020204" pitchFamily="34" charset="0"/>
              <a:buChar char="•"/>
            </a:pPr>
            <a:r>
              <a:rPr lang="en-US" b="0" i="0" dirty="0">
                <a:solidFill>
                  <a:srgbClr val="000000"/>
                </a:solidFill>
                <a:effectLst/>
                <a:latin typeface="inherit"/>
              </a:rPr>
              <a:t>NB. The Feast of TRUMPETS HERALDED THE SOLEMN DAY OF ATONEMENT when the ark was seen in </a:t>
            </a:r>
            <a:r>
              <a:rPr lang="en-US" b="0" i="0" dirty="0" err="1">
                <a:solidFill>
                  <a:srgbClr val="000000"/>
                </a:solidFill>
                <a:effectLst/>
                <a:latin typeface="inherit"/>
              </a:rPr>
              <a:t>Godʼs</a:t>
            </a:r>
            <a:r>
              <a:rPr lang="en-US" b="0" i="0" dirty="0">
                <a:solidFill>
                  <a:srgbClr val="000000"/>
                </a:solidFill>
                <a:effectLst/>
                <a:latin typeface="inherit"/>
              </a:rPr>
              <a:t> temple (Lev 23:24-27). Indeed the sounding of the 7th trumpet actually refers to the ark being seen in </a:t>
            </a:r>
            <a:r>
              <a:rPr lang="en-US" b="0" i="0" dirty="0" err="1">
                <a:solidFill>
                  <a:srgbClr val="000000"/>
                </a:solidFill>
                <a:effectLst/>
                <a:latin typeface="inherit"/>
              </a:rPr>
              <a:t>Godʼs</a:t>
            </a:r>
            <a:r>
              <a:rPr lang="en-US" b="0" i="0" dirty="0">
                <a:solidFill>
                  <a:srgbClr val="000000"/>
                </a:solidFill>
                <a:effectLst/>
                <a:latin typeface="inherit"/>
              </a:rPr>
              <a:t> temple in heaven (Rev 11:19).</a:t>
            </a:r>
          </a:p>
          <a:p>
            <a:pPr algn="l" rtl="0" fontAlgn="base">
              <a:buFont typeface="Arial" panose="020B0604020202020204" pitchFamily="34" charset="0"/>
              <a:buChar char="•"/>
            </a:pPr>
            <a:r>
              <a:rPr lang="en-US" b="0" i="0" dirty="0">
                <a:solidFill>
                  <a:srgbClr val="000000"/>
                </a:solidFill>
                <a:effectLst/>
                <a:latin typeface="inherit"/>
              </a:rPr>
              <a:t>Sounding trumpets </a:t>
            </a:r>
            <a:r>
              <a:rPr lang="en-US" b="0" i="0" dirty="0" err="1">
                <a:solidFill>
                  <a:srgbClr val="000000"/>
                </a:solidFill>
                <a:effectLst/>
                <a:latin typeface="inherit"/>
              </a:rPr>
              <a:t>preceeded</a:t>
            </a:r>
            <a:r>
              <a:rPr lang="en-US" b="0" i="0" dirty="0">
                <a:solidFill>
                  <a:srgbClr val="000000"/>
                </a:solidFill>
                <a:effectLst/>
                <a:latin typeface="inherit"/>
              </a:rPr>
              <a:t> the DESTRUCTION OF THE ENEMY in the battle of Jericho (Josh 6).</a:t>
            </a:r>
          </a:p>
          <a:p>
            <a:pPr algn="l" rtl="0" fontAlgn="base">
              <a:buFont typeface="Arial" panose="020B0604020202020204" pitchFamily="34" charset="0"/>
              <a:buChar char="•"/>
            </a:pPr>
            <a:r>
              <a:rPr lang="en-US" b="0" i="0" dirty="0">
                <a:solidFill>
                  <a:srgbClr val="000000"/>
                </a:solidFill>
                <a:effectLst/>
                <a:latin typeface="inherit"/>
              </a:rPr>
              <a:t>Sounding trumpets also </a:t>
            </a:r>
            <a:r>
              <a:rPr lang="en-US" b="0" i="0" dirty="0" err="1">
                <a:solidFill>
                  <a:srgbClr val="000000"/>
                </a:solidFill>
                <a:effectLst/>
                <a:latin typeface="inherit"/>
              </a:rPr>
              <a:t>preceeded</a:t>
            </a:r>
            <a:r>
              <a:rPr lang="en-US" b="0" i="0" dirty="0">
                <a:solidFill>
                  <a:srgbClr val="000000"/>
                </a:solidFill>
                <a:effectLst/>
                <a:latin typeface="inherit"/>
              </a:rPr>
              <a:t> the DESTRUCTION OF THE ENEMY in the time of Gideon (Jud 7:19-23).</a:t>
            </a:r>
          </a:p>
          <a:p>
            <a:pPr algn="l" rtl="0" fontAlgn="base"/>
            <a:r>
              <a:rPr lang="en-US" b="0" i="0" dirty="0" err="1">
                <a:solidFill>
                  <a:srgbClr val="000000"/>
                </a:solidFill>
                <a:effectLst/>
                <a:latin typeface="avenir-lt-w01_35-light1475496"/>
              </a:rPr>
              <a:t>Revelationʼs</a:t>
            </a:r>
            <a:r>
              <a:rPr lang="en-US" b="0" i="0" dirty="0">
                <a:solidFill>
                  <a:srgbClr val="000000"/>
                </a:solidFill>
                <a:effectLst/>
                <a:latin typeface="avenir-lt-w01_35-light1475496"/>
              </a:rPr>
              <a:t> trumpets therefore point to: WAR; A CALL TO GOD (See Rev 9:20); HERALD THE DAY OF ATONMENT; and </a:t>
            </a:r>
            <a:r>
              <a:rPr lang="en-US" b="0" i="0" dirty="0" err="1">
                <a:solidFill>
                  <a:srgbClr val="000000"/>
                </a:solidFill>
                <a:effectLst/>
                <a:latin typeface="avenir-lt-w01_35-light1475496"/>
              </a:rPr>
              <a:t>preceed</a:t>
            </a:r>
            <a:r>
              <a:rPr lang="en-US" b="0" i="0" dirty="0">
                <a:solidFill>
                  <a:srgbClr val="000000"/>
                </a:solidFill>
                <a:effectLst/>
                <a:latin typeface="avenir-lt-w01_35-light1475496"/>
              </a:rPr>
              <a:t> THE FALL AND DESTRUCTION OF AN ENEMY OF </a:t>
            </a:r>
            <a:r>
              <a:rPr lang="en-US" b="0" i="0" dirty="0" err="1">
                <a:solidFill>
                  <a:srgbClr val="000000"/>
                </a:solidFill>
                <a:effectLst/>
                <a:latin typeface="avenir-lt-w01_35-light1475496"/>
              </a:rPr>
              <a:t>GODʼS</a:t>
            </a:r>
            <a:r>
              <a:rPr lang="en-US" b="0" i="0" dirty="0">
                <a:solidFill>
                  <a:srgbClr val="000000"/>
                </a:solidFill>
                <a:effectLst/>
                <a:latin typeface="avenir-lt-w01_35-light1475496"/>
              </a:rPr>
              <a:t> PEOPLE.</a:t>
            </a:r>
          </a:p>
          <a:p>
            <a:pPr algn="l" rtl="0" fontAlgn="base"/>
            <a:endParaRPr lang="en-US" b="0" i="0" dirty="0">
              <a:solidFill>
                <a:srgbClr val="000000"/>
              </a:solidFill>
              <a:effectLst/>
              <a:latin typeface="avenir-lt-w01_35-light1475496"/>
            </a:endParaRPr>
          </a:p>
          <a:p>
            <a:pPr algn="l" rtl="0" fontAlgn="base"/>
            <a:endParaRPr lang="en-US" b="0" i="0" dirty="0">
              <a:solidFill>
                <a:srgbClr val="000000"/>
              </a:solidFill>
              <a:effectLst/>
              <a:latin typeface="avenir-lt-w01_35-light1475496"/>
            </a:endParaRPr>
          </a:p>
          <a:p>
            <a:pPr algn="l" rtl="0" fontAlgn="base"/>
            <a:endParaRPr lang="en-US" b="0" i="0" dirty="0">
              <a:solidFill>
                <a:srgbClr val="000000"/>
              </a:solidFill>
              <a:effectLst/>
              <a:latin typeface="avenir-lt-w01_35-light1475496"/>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Interesting view of fall of pagan </a:t>
            </a:r>
            <a:r>
              <a:rPr kumimoji="0" lang="en-US" sz="1200" b="0" i="0" u="none" strike="noStrike" kern="1200" cap="none" spc="0" normalizeH="0" baseline="0" noProof="0" dirty="0" err="1">
                <a:ln>
                  <a:noFill/>
                </a:ln>
                <a:solidFill>
                  <a:prstClr val="black"/>
                </a:solidFill>
                <a:effectLst/>
                <a:uLnTx/>
                <a:uFillTx/>
                <a:latin typeface="+mn-lt"/>
                <a:ea typeface="+mn-ea"/>
                <a:cs typeface="+mn-cs"/>
              </a:rPr>
              <a:t>rome</a:t>
            </a:r>
            <a:r>
              <a:rPr kumimoji="0" lang="en-US" sz="1200" b="0" i="0" u="none" strike="noStrike" kern="1200" cap="none" spc="0" normalizeH="0" baseline="0" noProof="0" dirty="0">
                <a:ln>
                  <a:noFill/>
                </a:ln>
                <a:solidFill>
                  <a:prstClr val="black"/>
                </a:solidFill>
                <a:effectLst/>
                <a:uLnTx/>
                <a:uFillTx/>
                <a:latin typeface="+mn-lt"/>
                <a:ea typeface="+mn-ea"/>
                <a:cs typeface="+mn-cs"/>
              </a:rPr>
              <a:t> and papal </a:t>
            </a:r>
            <a:r>
              <a:rPr kumimoji="0" lang="en-US" sz="1200" b="0" i="0" u="none" strike="noStrike" kern="1200" cap="none" spc="0" normalizeH="0" baseline="0" noProof="0" dirty="0" err="1">
                <a:ln>
                  <a:noFill/>
                </a:ln>
                <a:solidFill>
                  <a:prstClr val="black"/>
                </a:solidFill>
                <a:effectLst/>
                <a:uLnTx/>
                <a:uFillTx/>
                <a:latin typeface="+mn-lt"/>
                <a:ea typeface="+mn-ea"/>
                <a:cs typeface="+mn-cs"/>
              </a:rPr>
              <a:t>rome</a:t>
            </a:r>
            <a:r>
              <a:rPr kumimoji="0" lang="en-US" sz="1200" b="0" i="0" u="none" strike="noStrike" kern="1200" cap="none" spc="0" normalizeH="0" baseline="0" noProof="0" dirty="0">
                <a:ln>
                  <a:noFill/>
                </a:ln>
                <a:solidFill>
                  <a:prstClr val="black"/>
                </a:solidFill>
                <a:effectLst/>
                <a:uLnTx/>
                <a:uFillTx/>
                <a:latin typeface="+mn-lt"/>
                <a:ea typeface="+mn-ea"/>
                <a:cs typeface="+mn-cs"/>
              </a:rPr>
              <a:t> ??? </a:t>
            </a:r>
            <a:r>
              <a:rPr kumimoji="0" lang="en-US" sz="1200" b="0" i="0" u="none" strike="noStrike" kern="1200" cap="none" spc="0" normalizeH="0" baseline="0" noProof="0" dirty="0">
                <a:ln>
                  <a:noFill/>
                </a:ln>
                <a:solidFill>
                  <a:prstClr val="black"/>
                </a:solidFill>
                <a:effectLst/>
                <a:uLnTx/>
                <a:uFillTx/>
                <a:latin typeface="+mn-lt"/>
                <a:ea typeface="+mn-ea"/>
                <a:cs typeface="+mn-cs"/>
                <a:hlinkClick r:id="rId3">
                  <a:extLst>
                    <a:ext uri="{A12FA001-AC4F-418D-AE19-62706E023703}">
                      <ahyp:hlinkClr xmlns:ahyp="http://schemas.microsoft.com/office/drawing/2018/hyperlinkcolor" val="tx"/>
                    </a:ext>
                  </a:extLst>
                </a:hlinkClick>
              </a:rPr>
              <a:t>https://www.returnofelias.org/post/revelation-8-the-seven-trumpets</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algn="l" rtl="0" fontAlgn="base"/>
            <a:endParaRPr lang="en-US" b="0" i="0" dirty="0">
              <a:solidFill>
                <a:srgbClr val="000000"/>
              </a:solidFill>
              <a:effectLst/>
              <a:latin typeface="avenir-lt-w01_35-light1475496"/>
            </a:endParaRPr>
          </a:p>
          <a:p>
            <a:pPr lvl="0"/>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9</a:t>
            </a:fld>
            <a:endParaRPr lang="en-US"/>
          </a:p>
        </p:txBody>
      </p:sp>
    </p:spTree>
    <p:extLst>
      <p:ext uri="{BB962C8B-B14F-4D97-AF65-F5344CB8AC3E}">
        <p14:creationId xmlns:p14="http://schemas.microsoft.com/office/powerpoint/2010/main" val="1495181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C7022680-F97E-4E8A-ADED-4582FA1F1E64}"/>
              </a:ext>
            </a:extLst>
          </p:cNvPr>
          <p:cNvSpPr>
            <a:spLocks noGrp="1"/>
          </p:cNvSpPr>
          <p:nvPr>
            <p:ph type="body" idx="1"/>
          </p:nvPr>
        </p:nvSpPr>
        <p:spPr/>
        <p:txBody>
          <a:bodyPr/>
          <a:lstStyle/>
          <a:p>
            <a:r>
              <a:rPr lang="en-US" b="1" i="0" dirty="0"/>
              <a:t>KJ and Major comment:</a:t>
            </a:r>
          </a:p>
          <a:p>
            <a:endParaRPr lang="en-US" b="1" i="0" dirty="0"/>
          </a:p>
          <a:p>
            <a:r>
              <a:rPr lang="en-US" b="1" i="0" dirty="0"/>
              <a:t>??? ASTEROID HITTING THE EARTH ??? Near misses measured in millions of miles, but probabilities and possibilities remain—especially at the direction of God. All things in the universe serve His commands!</a:t>
            </a:r>
            <a:endParaRPr lang="en-US" b="1" i="1" dirty="0"/>
          </a:p>
          <a:p>
            <a:endParaRPr lang="en-US" dirty="0"/>
          </a:p>
          <a:p>
            <a:endParaRPr lang="en-US" dirty="0"/>
          </a:p>
        </p:txBody>
      </p:sp>
    </p:spTree>
    <p:extLst>
      <p:ext uri="{BB962C8B-B14F-4D97-AF65-F5344CB8AC3E}">
        <p14:creationId xmlns:p14="http://schemas.microsoft.com/office/powerpoint/2010/main" val="2515063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5EA1CC3-2BAA-4247-8262-FE3DD9925434}"/>
              </a:ext>
            </a:extLst>
          </p:cNvPr>
          <p:cNvSpPr>
            <a:spLocks noGrp="1"/>
          </p:cNvSpPr>
          <p:nvPr>
            <p:ph type="body" idx="1"/>
          </p:nvPr>
        </p:nvSpPr>
        <p:spPr/>
        <p:txBody>
          <a:bodyPr/>
          <a:lstStyle/>
          <a:p>
            <a:r>
              <a:rPr lang="en-US" dirty="0"/>
              <a:t>END OF CHAPTER 8</a:t>
            </a:r>
          </a:p>
          <a:p>
            <a:endParaRPr lang="en-US" dirty="0"/>
          </a:p>
          <a:p>
            <a:r>
              <a:rPr lang="en-US" dirty="0"/>
              <a:t>An eagle that speaks human language?</a:t>
            </a:r>
          </a:p>
        </p:txBody>
      </p:sp>
    </p:spTree>
    <p:extLst>
      <p:ext uri="{BB962C8B-B14F-4D97-AF65-F5344CB8AC3E}">
        <p14:creationId xmlns:p14="http://schemas.microsoft.com/office/powerpoint/2010/main" val="4089485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C37792-3584-8F44-A228-D4CCCED21F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04593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A3625084-FBE0-48E8-AA1B-E170E1A193A3}"/>
              </a:ext>
            </a:extLst>
          </p:cNvPr>
          <p:cNvSpPr>
            <a:spLocks noGrp="1"/>
          </p:cNvSpPr>
          <p:nvPr>
            <p:ph type="body" idx="1"/>
          </p:nvPr>
        </p:nvSpPr>
        <p:spPr/>
        <p:txBody>
          <a:bodyPr/>
          <a:lstStyle/>
          <a:p>
            <a:pPr marL="457200" indent="-457200">
              <a:buFont typeface="Arial" panose="020B0604020202020204" pitchFamily="34" charset="0"/>
              <a:buChar char="•"/>
            </a:pP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star from heaven which had fallen to the earth</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 – an angel serving God’s purposes – probably not Satan!</a:t>
            </a:r>
            <a:endPar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endParaRPr>
          </a:p>
          <a:p>
            <a:pPr marL="457200" indent="-457200">
              <a:buFont typeface="Arial" panose="020B0604020202020204" pitchFamily="34" charset="0"/>
              <a:buChar char="•"/>
            </a:pP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key of the bottomless pit was given to him</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 – </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Newport, 206 </a:t>
            </a:r>
          </a:p>
          <a:p>
            <a:pPr marL="914400" lvl="2" indent="0">
              <a:buFont typeface="Arial" panose="020B0604020202020204" pitchFamily="34" charset="0"/>
              <a:buNone/>
            </a:pP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The bottomless pit in verses 1-2 is a provisional place of punishment for Satan until the end when he is thrown into the “lake of fire” (20:1-3, 10). The bottomless pit is also the abode of the beast or Antichrist before he appears on earth (11:7). This pit will also be the temporary prison of Satan during the </a:t>
            </a:r>
            <a:r>
              <a:rPr kumimoji="0" lang="en-US" sz="3200" b="0" i="0" u="none" strike="noStrike" kern="1200" cap="none" spc="0" normalizeH="0" baseline="0" noProof="0" dirty="0" err="1">
                <a:ln>
                  <a:noFill/>
                </a:ln>
                <a:solidFill>
                  <a:prstClr val="white"/>
                </a:solidFill>
                <a:effectLst/>
                <a:uLnTx/>
                <a:uFillTx/>
                <a:latin typeface="Trebuchet MS" panose="020B0603020202020204"/>
                <a:ea typeface="+mn-ea"/>
                <a:cs typeface="+mn-cs"/>
              </a:rPr>
              <a:t>millenial</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 reign of the place of imprisonment of demons (Luke 8:31).</a:t>
            </a:r>
          </a:p>
          <a:p>
            <a:pPr marL="914400" lvl="2" indent="0">
              <a:buFont typeface="Arial" panose="020B0604020202020204" pitchFamily="34" charset="0"/>
              <a:buNone/>
            </a:pP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     In this particular case, it is the abode of hosts of demons who fly forth, like scorpions, to plague people (v. 3). It should be noted that Revelation does not uniformly represent Satan as having his abode in the underworld. In chapter 12, Satan is represented as a fiery red dragon who engages in a fearful conflict with the angel Michael in the upper heavens.</a:t>
            </a:r>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26998974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8/19/2020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519127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8/19/2020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242125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8/19/2020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324815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8/19/2020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125920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8/19/2020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234804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8/19/2020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3279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8/19/2020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183402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8/19/2020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512628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8/19/2020</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1690248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8/19/2020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657987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8/19/2020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239568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8/19/2020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71923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8/19/2020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349837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8/19/2020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406843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8/19/2020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85925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8/19/2020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7028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8/19/2020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298355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8/19/2020</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171743512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hyperlink" Target="mailto:pastor@faithprinceton.org" TargetMode="External"/><Relationship Id="rId2" Type="http://schemas.openxmlformats.org/officeDocument/2006/relationships/hyperlink" Target="http://www.faithprinceton.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B9C08D1-4204-D94A-9316-5C9A2669C1CD}"/>
              </a:ext>
            </a:extLst>
          </p:cNvPr>
          <p:cNvPicPr>
            <a:picLocks noChangeAspect="1"/>
          </p:cNvPicPr>
          <p:nvPr/>
        </p:nvPicPr>
        <p:blipFill rotWithShape="1">
          <a:blip r:embed="rId5">
            <a:extLst>
              <a:ext uri="{28A0092B-C50C-407E-A947-70E740481C1C}">
                <a14:useLocalDpi xmlns:a14="http://schemas.microsoft.com/office/drawing/2010/main" val="0"/>
              </a:ext>
            </a:extLst>
          </a:blip>
          <a:srcRect t="79" b="24921"/>
          <a:stretch/>
        </p:blipFill>
        <p:spPr>
          <a:xfrm>
            <a:off x="20" y="10"/>
            <a:ext cx="12191980" cy="6857990"/>
          </a:xfrm>
          <a:prstGeom prst="rect">
            <a:avLst/>
          </a:prstGeom>
          <a:ln>
            <a:noFill/>
          </a:ln>
        </p:spPr>
      </p:pic>
      <p:pic>
        <p:nvPicPr>
          <p:cNvPr id="2" name="Reckless Love Guitar">
            <a:hlinkClick r:id="" action="ppaction://media"/>
            <a:extLst>
              <a:ext uri="{FF2B5EF4-FFF2-40B4-BE49-F238E27FC236}">
                <a16:creationId xmlns:a16="http://schemas.microsoft.com/office/drawing/2014/main" id="{96792106-0699-44A2-8005-11331AE857AC}"/>
              </a:ext>
            </a:extLst>
          </p:cNvPr>
          <p:cNvPicPr>
            <a:picLocks noChangeAspect="1"/>
          </p:cNvPicPr>
          <p:nvPr>
            <a:audioFile r:link="rId1"/>
            <p:extLst>
              <p:ext uri="{DAA4B4D4-6D71-4841-9C94-3DE7FCFB9230}">
                <p14:media xmlns:p14="http://schemas.microsoft.com/office/powerpoint/2010/main" r:embed="rId2">
                  <p14:trim st="117743"/>
                  <p14:fade in="20750" out="60750"/>
                </p14:media>
              </p:ext>
            </p:extLst>
          </p:nvPr>
        </p:nvPicPr>
        <p:blipFill>
          <a:blip r:embed="rId6"/>
          <a:stretch>
            <a:fillRect/>
          </a:stretch>
        </p:blipFill>
        <p:spPr>
          <a:xfrm flipV="1">
            <a:off x="10789920" y="5669280"/>
            <a:ext cx="734568" cy="734568"/>
          </a:xfrm>
          <a:prstGeom prst="rect">
            <a:avLst/>
          </a:prstGeom>
          <a:noFill/>
          <a:ln>
            <a:noFill/>
          </a:ln>
        </p:spPr>
      </p:pic>
    </p:spTree>
    <p:extLst>
      <p:ext uri="{BB962C8B-B14F-4D97-AF65-F5344CB8AC3E}">
        <p14:creationId xmlns:p14="http://schemas.microsoft.com/office/powerpoint/2010/main" val="1083588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30303" numSld="999"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D433-5488-4936-AF29-B41B11E10A48}"/>
              </a:ext>
            </a:extLst>
          </p:cNvPr>
          <p:cNvSpPr>
            <a:spLocks noGrp="1"/>
          </p:cNvSpPr>
          <p:nvPr>
            <p:ph type="title"/>
          </p:nvPr>
        </p:nvSpPr>
        <p:spPr>
          <a:xfrm>
            <a:off x="223521" y="753228"/>
            <a:ext cx="10514148" cy="1080938"/>
          </a:xfrm>
        </p:spPr>
        <p:txBody>
          <a:bodyPr>
            <a:normAutofit/>
          </a:bodyPr>
          <a:lstStyle/>
          <a:p>
            <a:r>
              <a:rPr lang="en-US" dirty="0"/>
              <a:t>Revelation 8:10-11  The Third Trumpet</a:t>
            </a:r>
          </a:p>
        </p:txBody>
      </p:sp>
      <p:sp>
        <p:nvSpPr>
          <p:cNvPr id="3" name="Content Placeholder 2">
            <a:extLst>
              <a:ext uri="{FF2B5EF4-FFF2-40B4-BE49-F238E27FC236}">
                <a16:creationId xmlns:a16="http://schemas.microsoft.com/office/drawing/2014/main" id="{9DC4B773-2747-4203-A51E-2B8F3B4DC294}"/>
              </a:ext>
            </a:extLst>
          </p:cNvPr>
          <p:cNvSpPr>
            <a:spLocks noGrp="1"/>
          </p:cNvSpPr>
          <p:nvPr>
            <p:ph idx="1"/>
          </p:nvPr>
        </p:nvSpPr>
        <p:spPr>
          <a:xfrm>
            <a:off x="397934" y="2127309"/>
            <a:ext cx="11396132" cy="4385735"/>
          </a:xfrm>
        </p:spPr>
        <p:txBody>
          <a:bodyPr>
            <a:noAutofit/>
          </a:bodyPr>
          <a:lstStyle/>
          <a:p>
            <a:pPr marL="0" indent="0">
              <a:buNone/>
            </a:pPr>
            <a:r>
              <a:rPr lang="en-US" sz="3200" i="1" dirty="0"/>
              <a:t>10 The third angel sounded, and a </a:t>
            </a:r>
            <a:r>
              <a:rPr lang="en-US" sz="3200" b="1" i="1" u="sng" dirty="0"/>
              <a:t>great star</a:t>
            </a:r>
            <a:r>
              <a:rPr lang="en-US" sz="3200" i="1" dirty="0"/>
              <a:t> fell from heaven, burning like a torch, and it fell on a </a:t>
            </a:r>
            <a:r>
              <a:rPr lang="en-US" sz="3200" b="1" i="1" u="sng" dirty="0"/>
              <a:t>third</a:t>
            </a:r>
            <a:r>
              <a:rPr lang="en-US" sz="3200" i="1" dirty="0"/>
              <a:t> of the rivers and on the springs of waters. 11 The name of the star is called </a:t>
            </a:r>
            <a:r>
              <a:rPr lang="en-US" sz="3200" b="1" i="1" u="sng" dirty="0"/>
              <a:t>Wormwood</a:t>
            </a:r>
            <a:r>
              <a:rPr lang="en-US" sz="3200" i="1" dirty="0"/>
              <a:t>; and a </a:t>
            </a:r>
            <a:r>
              <a:rPr lang="en-US" sz="3200" b="1" i="1" u="sng" dirty="0"/>
              <a:t>third</a:t>
            </a:r>
            <a:r>
              <a:rPr lang="en-US" sz="3200" i="1" dirty="0"/>
              <a:t> of the waters became wormwood, and many men died from the waters, because they were made </a:t>
            </a:r>
            <a:r>
              <a:rPr lang="en-US" sz="3200" b="1" i="1" u="sng" dirty="0"/>
              <a:t>bitter</a:t>
            </a:r>
            <a:r>
              <a:rPr lang="en-US" sz="3200" i="1" dirty="0"/>
              <a:t>. </a:t>
            </a:r>
            <a:endParaRPr lang="en-US" sz="3600" i="1" dirty="0"/>
          </a:p>
        </p:txBody>
      </p:sp>
    </p:spTree>
    <p:extLst>
      <p:ext uri="{BB962C8B-B14F-4D97-AF65-F5344CB8AC3E}">
        <p14:creationId xmlns:p14="http://schemas.microsoft.com/office/powerpoint/2010/main" val="347755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D433-5488-4936-AF29-B41B11E10A48}"/>
              </a:ext>
            </a:extLst>
          </p:cNvPr>
          <p:cNvSpPr>
            <a:spLocks noGrp="1"/>
          </p:cNvSpPr>
          <p:nvPr>
            <p:ph type="title"/>
          </p:nvPr>
        </p:nvSpPr>
        <p:spPr>
          <a:xfrm>
            <a:off x="223521" y="753228"/>
            <a:ext cx="10514148" cy="1080938"/>
          </a:xfrm>
        </p:spPr>
        <p:txBody>
          <a:bodyPr>
            <a:normAutofit/>
          </a:bodyPr>
          <a:lstStyle/>
          <a:p>
            <a:r>
              <a:rPr lang="en-US" dirty="0"/>
              <a:t>Revelation 8:13  The Coming Woes</a:t>
            </a:r>
          </a:p>
        </p:txBody>
      </p:sp>
      <p:sp>
        <p:nvSpPr>
          <p:cNvPr id="3" name="Content Placeholder 2">
            <a:extLst>
              <a:ext uri="{FF2B5EF4-FFF2-40B4-BE49-F238E27FC236}">
                <a16:creationId xmlns:a16="http://schemas.microsoft.com/office/drawing/2014/main" id="{9DC4B773-2747-4203-A51E-2B8F3B4DC294}"/>
              </a:ext>
            </a:extLst>
          </p:cNvPr>
          <p:cNvSpPr>
            <a:spLocks noGrp="1"/>
          </p:cNvSpPr>
          <p:nvPr>
            <p:ph idx="1"/>
          </p:nvPr>
        </p:nvSpPr>
        <p:spPr>
          <a:xfrm>
            <a:off x="397934" y="2127309"/>
            <a:ext cx="11396132" cy="4385735"/>
          </a:xfrm>
        </p:spPr>
        <p:txBody>
          <a:bodyPr>
            <a:noAutofit/>
          </a:bodyPr>
          <a:lstStyle/>
          <a:p>
            <a:pPr marL="0" indent="0">
              <a:buNone/>
            </a:pPr>
            <a:r>
              <a:rPr lang="en-US" sz="3200" i="1" dirty="0"/>
              <a:t>13 Then I looked, and I heard an </a:t>
            </a:r>
            <a:r>
              <a:rPr lang="en-US" sz="3200" b="1" i="1" u="sng" dirty="0"/>
              <a:t>eagle</a:t>
            </a:r>
            <a:r>
              <a:rPr lang="en-US" sz="3200" i="1" dirty="0"/>
              <a:t> flying in midheaven, saying with a loud voice, “</a:t>
            </a:r>
            <a:r>
              <a:rPr lang="en-US" sz="3200" b="1" i="1" u="sng" dirty="0"/>
              <a:t>Woe, woe, woe</a:t>
            </a:r>
            <a:r>
              <a:rPr lang="en-US" sz="3200" b="1" i="1" dirty="0"/>
              <a:t> </a:t>
            </a:r>
            <a:r>
              <a:rPr lang="en-US" sz="3200" i="1" dirty="0"/>
              <a:t>to those who dwell on the earth, because of the remaining blasts of the trumpet of the three angels who are about to sound!”</a:t>
            </a:r>
            <a:endParaRPr lang="en-US" sz="3600" i="1" dirty="0"/>
          </a:p>
        </p:txBody>
      </p:sp>
    </p:spTree>
    <p:extLst>
      <p:ext uri="{BB962C8B-B14F-4D97-AF65-F5344CB8AC3E}">
        <p14:creationId xmlns:p14="http://schemas.microsoft.com/office/powerpoint/2010/main" val="3249802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F407C-C7C6-473C-83C2-34AF828C0DEA}"/>
              </a:ext>
            </a:extLst>
          </p:cNvPr>
          <p:cNvSpPr>
            <a:spLocks noGrp="1"/>
          </p:cNvSpPr>
          <p:nvPr>
            <p:ph type="title"/>
          </p:nvPr>
        </p:nvSpPr>
        <p:spPr/>
        <p:txBody>
          <a:bodyPr/>
          <a:lstStyle/>
          <a:p>
            <a:r>
              <a:rPr lang="en-US" dirty="0"/>
              <a:t>END HERE August 12, 2020</a:t>
            </a:r>
          </a:p>
        </p:txBody>
      </p:sp>
      <p:sp>
        <p:nvSpPr>
          <p:cNvPr id="3" name="Content Placeholder 2">
            <a:extLst>
              <a:ext uri="{FF2B5EF4-FFF2-40B4-BE49-F238E27FC236}">
                <a16:creationId xmlns:a16="http://schemas.microsoft.com/office/drawing/2014/main" id="{9DC19BB8-3293-4A86-A7E3-2FC2570BDE85}"/>
              </a:ext>
            </a:extLst>
          </p:cNvPr>
          <p:cNvSpPr>
            <a:spLocks noGrp="1"/>
          </p:cNvSpPr>
          <p:nvPr>
            <p:ph idx="1"/>
          </p:nvPr>
        </p:nvSpPr>
        <p:spPr/>
        <p:txBody>
          <a:bodyPr>
            <a:normAutofit/>
          </a:bodyPr>
          <a:lstStyle/>
          <a:p>
            <a:r>
              <a:rPr lang="en-US" sz="4400" dirty="0"/>
              <a:t>WEEK 14 Revelation 9</a:t>
            </a:r>
          </a:p>
          <a:p>
            <a:r>
              <a:rPr lang="en-US" sz="4400" dirty="0"/>
              <a:t>BEGIN HERE AUGUST 19, 2020</a:t>
            </a:r>
          </a:p>
          <a:p>
            <a:endParaRPr lang="en-US" dirty="0"/>
          </a:p>
        </p:txBody>
      </p:sp>
    </p:spTree>
    <p:extLst>
      <p:ext uri="{BB962C8B-B14F-4D97-AF65-F5344CB8AC3E}">
        <p14:creationId xmlns:p14="http://schemas.microsoft.com/office/powerpoint/2010/main" val="1618130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D433-5488-4936-AF29-B41B11E10A48}"/>
              </a:ext>
            </a:extLst>
          </p:cNvPr>
          <p:cNvSpPr>
            <a:spLocks noGrp="1"/>
          </p:cNvSpPr>
          <p:nvPr>
            <p:ph type="title"/>
          </p:nvPr>
        </p:nvSpPr>
        <p:spPr>
          <a:xfrm>
            <a:off x="223521" y="753228"/>
            <a:ext cx="10514148" cy="1080938"/>
          </a:xfrm>
        </p:spPr>
        <p:txBody>
          <a:bodyPr>
            <a:normAutofit/>
          </a:bodyPr>
          <a:lstStyle/>
          <a:p>
            <a:r>
              <a:rPr lang="en-US" dirty="0"/>
              <a:t>Revelation 9:1-6  The Fifth Trumpet</a:t>
            </a:r>
          </a:p>
        </p:txBody>
      </p:sp>
      <p:sp>
        <p:nvSpPr>
          <p:cNvPr id="3" name="Content Placeholder 2">
            <a:extLst>
              <a:ext uri="{FF2B5EF4-FFF2-40B4-BE49-F238E27FC236}">
                <a16:creationId xmlns:a16="http://schemas.microsoft.com/office/drawing/2014/main" id="{9DC4B773-2747-4203-A51E-2B8F3B4DC294}"/>
              </a:ext>
            </a:extLst>
          </p:cNvPr>
          <p:cNvSpPr>
            <a:spLocks noGrp="1"/>
          </p:cNvSpPr>
          <p:nvPr>
            <p:ph idx="1"/>
          </p:nvPr>
        </p:nvSpPr>
        <p:spPr>
          <a:xfrm>
            <a:off x="397934" y="2127309"/>
            <a:ext cx="11396132" cy="4385735"/>
          </a:xfrm>
        </p:spPr>
        <p:txBody>
          <a:bodyPr>
            <a:noAutofit/>
          </a:bodyPr>
          <a:lstStyle/>
          <a:p>
            <a:pPr marL="0" indent="0">
              <a:buNone/>
            </a:pPr>
            <a:r>
              <a:rPr lang="en-US" sz="3200" i="1" dirty="0"/>
              <a:t>1 Then the fifth angel sounded, and I saw a </a:t>
            </a:r>
            <a:r>
              <a:rPr lang="en-US" sz="3200" b="1" i="1" u="sng" dirty="0"/>
              <a:t>star from heaven which had fallen to the earth</a:t>
            </a:r>
            <a:r>
              <a:rPr lang="en-US" sz="3200" i="1" dirty="0"/>
              <a:t>; and the </a:t>
            </a:r>
            <a:r>
              <a:rPr lang="en-US" sz="3200" b="1" i="1" u="sng" dirty="0"/>
              <a:t>key of the bottomless pit was given to him</a:t>
            </a:r>
            <a:r>
              <a:rPr lang="en-US" sz="3200" i="1" dirty="0"/>
              <a:t>. 2 He opened the bottomless pit, and smoke went up out of the pit, like the smoke of a great furnace; and the sun and the air were </a:t>
            </a:r>
            <a:r>
              <a:rPr lang="en-US" sz="3200" b="1" i="1" u="sng" dirty="0"/>
              <a:t>darkened</a:t>
            </a:r>
            <a:r>
              <a:rPr lang="en-US" sz="3200" i="1" dirty="0"/>
              <a:t> by the smoke of the pit. 3 Then out of the smoke came </a:t>
            </a:r>
            <a:r>
              <a:rPr lang="en-US" sz="3200" b="1" i="1" u="sng" dirty="0"/>
              <a:t>locusts</a:t>
            </a:r>
            <a:r>
              <a:rPr lang="en-US" sz="3200" i="1" dirty="0"/>
              <a:t> upon the earth, and power was given them, as the scorpions of the earth have power.... </a:t>
            </a:r>
            <a:endParaRPr lang="en-US" sz="3600" i="1" dirty="0"/>
          </a:p>
        </p:txBody>
      </p:sp>
    </p:spTree>
    <p:extLst>
      <p:ext uri="{BB962C8B-B14F-4D97-AF65-F5344CB8AC3E}">
        <p14:creationId xmlns:p14="http://schemas.microsoft.com/office/powerpoint/2010/main" val="3086380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D433-5488-4936-AF29-B41B11E10A48}"/>
              </a:ext>
            </a:extLst>
          </p:cNvPr>
          <p:cNvSpPr>
            <a:spLocks noGrp="1"/>
          </p:cNvSpPr>
          <p:nvPr>
            <p:ph type="title"/>
          </p:nvPr>
        </p:nvSpPr>
        <p:spPr>
          <a:xfrm>
            <a:off x="223521" y="753228"/>
            <a:ext cx="10514148" cy="1080938"/>
          </a:xfrm>
        </p:spPr>
        <p:txBody>
          <a:bodyPr>
            <a:normAutofit/>
          </a:bodyPr>
          <a:lstStyle/>
          <a:p>
            <a:r>
              <a:rPr lang="en-US" dirty="0"/>
              <a:t>Revelation 9:1-6 cont.  The Fifth Trumpet</a:t>
            </a:r>
          </a:p>
        </p:txBody>
      </p:sp>
      <p:sp>
        <p:nvSpPr>
          <p:cNvPr id="3" name="Content Placeholder 2">
            <a:extLst>
              <a:ext uri="{FF2B5EF4-FFF2-40B4-BE49-F238E27FC236}">
                <a16:creationId xmlns:a16="http://schemas.microsoft.com/office/drawing/2014/main" id="{9DC4B773-2747-4203-A51E-2B8F3B4DC294}"/>
              </a:ext>
            </a:extLst>
          </p:cNvPr>
          <p:cNvSpPr>
            <a:spLocks noGrp="1"/>
          </p:cNvSpPr>
          <p:nvPr>
            <p:ph idx="1"/>
          </p:nvPr>
        </p:nvSpPr>
        <p:spPr>
          <a:xfrm>
            <a:off x="397934" y="2127309"/>
            <a:ext cx="11396132" cy="4385735"/>
          </a:xfrm>
        </p:spPr>
        <p:txBody>
          <a:bodyPr>
            <a:noAutofit/>
          </a:bodyPr>
          <a:lstStyle/>
          <a:p>
            <a:pPr marL="0" indent="0">
              <a:buNone/>
            </a:pPr>
            <a:r>
              <a:rPr lang="en-US" sz="3200" i="1" dirty="0"/>
              <a:t>4 They were told not to hurt the grass of the earth, nor any green thing, nor any tree, but </a:t>
            </a:r>
            <a:r>
              <a:rPr lang="en-US" sz="3200" b="1" i="1" u="sng" dirty="0"/>
              <a:t>only the men who do not have the seal of God on their foreheads</a:t>
            </a:r>
            <a:r>
              <a:rPr lang="en-US" sz="3200" i="1" dirty="0"/>
              <a:t>. 5 And they were not permitted to kill anyone, but to </a:t>
            </a:r>
            <a:r>
              <a:rPr lang="en-US" sz="3200" b="1" i="1" u="sng" dirty="0"/>
              <a:t>torment for five months</a:t>
            </a:r>
            <a:r>
              <a:rPr lang="en-US" sz="3200" i="1" dirty="0"/>
              <a:t>; and their torment was like the torment of a scorpion when it stings a man. 6 And in those days </a:t>
            </a:r>
            <a:r>
              <a:rPr lang="en-US" sz="3200" i="1" u="sng" dirty="0"/>
              <a:t>men will seek death and will not find it; they will long to die, and death flees from them.</a:t>
            </a:r>
            <a:endParaRPr lang="en-US" sz="3600" i="1" u="sng" dirty="0"/>
          </a:p>
        </p:txBody>
      </p:sp>
    </p:spTree>
    <p:extLst>
      <p:ext uri="{BB962C8B-B14F-4D97-AF65-F5344CB8AC3E}">
        <p14:creationId xmlns:p14="http://schemas.microsoft.com/office/powerpoint/2010/main" val="1732014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D433-5488-4936-AF29-B41B11E10A48}"/>
              </a:ext>
            </a:extLst>
          </p:cNvPr>
          <p:cNvSpPr>
            <a:spLocks noGrp="1"/>
          </p:cNvSpPr>
          <p:nvPr>
            <p:ph type="title"/>
          </p:nvPr>
        </p:nvSpPr>
        <p:spPr>
          <a:xfrm>
            <a:off x="223521" y="753228"/>
            <a:ext cx="10514148" cy="1080938"/>
          </a:xfrm>
        </p:spPr>
        <p:txBody>
          <a:bodyPr>
            <a:normAutofit/>
          </a:bodyPr>
          <a:lstStyle/>
          <a:p>
            <a:r>
              <a:rPr lang="en-US" dirty="0"/>
              <a:t>Revelation 9:1-6 cont.  The Fifth Trumpet</a:t>
            </a:r>
          </a:p>
        </p:txBody>
      </p:sp>
      <p:sp>
        <p:nvSpPr>
          <p:cNvPr id="3" name="Content Placeholder 2">
            <a:extLst>
              <a:ext uri="{FF2B5EF4-FFF2-40B4-BE49-F238E27FC236}">
                <a16:creationId xmlns:a16="http://schemas.microsoft.com/office/drawing/2014/main" id="{9DC4B773-2747-4203-A51E-2B8F3B4DC294}"/>
              </a:ext>
            </a:extLst>
          </p:cNvPr>
          <p:cNvSpPr>
            <a:spLocks noGrp="1"/>
          </p:cNvSpPr>
          <p:nvPr>
            <p:ph idx="1"/>
          </p:nvPr>
        </p:nvSpPr>
        <p:spPr>
          <a:xfrm>
            <a:off x="397934" y="2127309"/>
            <a:ext cx="11396132" cy="4385735"/>
          </a:xfrm>
        </p:spPr>
        <p:txBody>
          <a:bodyPr>
            <a:noAutofit/>
          </a:bodyPr>
          <a:lstStyle/>
          <a:p>
            <a:pPr marL="0" indent="0">
              <a:buNone/>
            </a:pPr>
            <a:r>
              <a:rPr lang="en-US" sz="3200" i="1" dirty="0"/>
              <a:t>4 They were told not to hurt the grass of the earth, nor any green thing, nor any tree, but </a:t>
            </a:r>
            <a:r>
              <a:rPr lang="en-US" sz="3200" b="1" i="1" u="sng" dirty="0"/>
              <a:t>only the men who do not have the seal of God on their foreheads</a:t>
            </a:r>
            <a:r>
              <a:rPr lang="en-US" sz="3200" i="1" dirty="0"/>
              <a:t>. 5 And they were not permitted to kill anyone, but to </a:t>
            </a:r>
            <a:r>
              <a:rPr lang="en-US" sz="3200" b="1" i="1" u="sng" dirty="0"/>
              <a:t>torment for five months</a:t>
            </a:r>
            <a:r>
              <a:rPr lang="en-US" sz="3200" i="1" dirty="0"/>
              <a:t>; and their torment was like the torment of a scorpion when it stings a man. 6 And in those days </a:t>
            </a:r>
            <a:r>
              <a:rPr lang="en-US" sz="3200" i="1" u="sng" dirty="0"/>
              <a:t>men will seek death and will not find it; they will long to die, and death flees from them.</a:t>
            </a:r>
            <a:endParaRPr lang="en-US" sz="3600" i="1" u="sng" dirty="0"/>
          </a:p>
        </p:txBody>
      </p:sp>
    </p:spTree>
    <p:extLst>
      <p:ext uri="{BB962C8B-B14F-4D97-AF65-F5344CB8AC3E}">
        <p14:creationId xmlns:p14="http://schemas.microsoft.com/office/powerpoint/2010/main" val="34763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D433-5488-4936-AF29-B41B11E10A48}"/>
              </a:ext>
            </a:extLst>
          </p:cNvPr>
          <p:cNvSpPr>
            <a:spLocks noGrp="1"/>
          </p:cNvSpPr>
          <p:nvPr>
            <p:ph type="title"/>
          </p:nvPr>
        </p:nvSpPr>
        <p:spPr>
          <a:xfrm>
            <a:off x="223521" y="753228"/>
            <a:ext cx="10514148" cy="1080938"/>
          </a:xfrm>
        </p:spPr>
        <p:txBody>
          <a:bodyPr>
            <a:normAutofit/>
          </a:bodyPr>
          <a:lstStyle/>
          <a:p>
            <a:r>
              <a:rPr lang="en-US" dirty="0"/>
              <a:t>Revelation 9:7-10  Locusts</a:t>
            </a:r>
          </a:p>
        </p:txBody>
      </p:sp>
      <p:sp>
        <p:nvSpPr>
          <p:cNvPr id="3" name="Content Placeholder 2">
            <a:extLst>
              <a:ext uri="{FF2B5EF4-FFF2-40B4-BE49-F238E27FC236}">
                <a16:creationId xmlns:a16="http://schemas.microsoft.com/office/drawing/2014/main" id="{9DC4B773-2747-4203-A51E-2B8F3B4DC294}"/>
              </a:ext>
            </a:extLst>
          </p:cNvPr>
          <p:cNvSpPr>
            <a:spLocks noGrp="1"/>
          </p:cNvSpPr>
          <p:nvPr>
            <p:ph idx="1"/>
          </p:nvPr>
        </p:nvSpPr>
        <p:spPr>
          <a:xfrm>
            <a:off x="397934" y="2127309"/>
            <a:ext cx="11396132" cy="4385735"/>
          </a:xfrm>
        </p:spPr>
        <p:txBody>
          <a:bodyPr>
            <a:noAutofit/>
          </a:bodyPr>
          <a:lstStyle/>
          <a:p>
            <a:pPr marL="0" indent="0">
              <a:buNone/>
            </a:pPr>
            <a:r>
              <a:rPr lang="en-US" sz="3200" i="1" dirty="0"/>
              <a:t>7 The </a:t>
            </a:r>
            <a:r>
              <a:rPr lang="en-US" sz="3200" b="1" i="1" u="sng" dirty="0"/>
              <a:t>appearance</a:t>
            </a:r>
            <a:r>
              <a:rPr lang="en-US" sz="3200" i="1" dirty="0"/>
              <a:t> of the locusts was like horses prepared for battle; and on their heads appeared to be crowns like gold, and their faces were like the faces of men. 8 They had hair like the hair of women, and their teeth were like the teeth of lions. 9 They had breastplates like breastplates of iron; and the sound of their wings was like the sound of chariots, of many horses rushing to battle. 10 They have tails like scorpions, and stings; and in their tails is their </a:t>
            </a:r>
            <a:r>
              <a:rPr lang="en-US" sz="3200" b="1" i="1" u="sng" dirty="0"/>
              <a:t>power to hurt men for five months</a:t>
            </a:r>
            <a:r>
              <a:rPr lang="en-US" sz="3200" i="1" dirty="0"/>
              <a:t>. </a:t>
            </a:r>
            <a:endParaRPr lang="en-US" sz="3600" i="1" dirty="0"/>
          </a:p>
        </p:txBody>
      </p:sp>
    </p:spTree>
    <p:extLst>
      <p:ext uri="{BB962C8B-B14F-4D97-AF65-F5344CB8AC3E}">
        <p14:creationId xmlns:p14="http://schemas.microsoft.com/office/powerpoint/2010/main" val="2033191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1806B9D-B66E-4FE8-912B-9770D11F4E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7870371"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69B58D78-88A1-48C2-9D40-CC6E08A42946}"/>
              </a:ext>
            </a:extLst>
          </p:cNvPr>
          <p:cNvPicPr>
            <a:picLocks noChangeAspect="1"/>
          </p:cNvPicPr>
          <p:nvPr/>
        </p:nvPicPr>
        <p:blipFill rotWithShape="1">
          <a:blip r:embed="rId4">
            <a:extLst>
              <a:ext uri="{28A0092B-C50C-407E-A947-70E740481C1C}">
                <a14:useLocalDpi xmlns:a14="http://schemas.microsoft.com/office/drawing/2010/main" val="0"/>
              </a:ext>
            </a:extLst>
          </a:blip>
          <a:srcRect l="4065" r="4386"/>
          <a:stretch/>
        </p:blipFill>
        <p:spPr>
          <a:xfrm>
            <a:off x="6331134" y="64355"/>
            <a:ext cx="5817326" cy="67936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06307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AD94AA-D7AC-4DF1-A776-B5FE192DBC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91" y="38786"/>
            <a:ext cx="10393969" cy="68956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32538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99AA42-36C7-4662-9950-59FB7A6E4512}"/>
              </a:ext>
            </a:extLst>
          </p:cNvPr>
          <p:cNvPicPr>
            <a:picLocks noChangeAspect="1"/>
          </p:cNvPicPr>
          <p:nvPr/>
        </p:nvPicPr>
        <p:blipFill>
          <a:blip r:embed="rId3"/>
          <a:stretch>
            <a:fillRect/>
          </a:stretch>
        </p:blipFill>
        <p:spPr>
          <a:xfrm>
            <a:off x="0" y="-135515"/>
            <a:ext cx="12192000" cy="7129029"/>
          </a:xfrm>
          <a:prstGeom prst="rect">
            <a:avLst/>
          </a:prstGeom>
        </p:spPr>
      </p:pic>
    </p:spTree>
    <p:extLst>
      <p:ext uri="{BB962C8B-B14F-4D97-AF65-F5344CB8AC3E}">
        <p14:creationId xmlns:p14="http://schemas.microsoft.com/office/powerpoint/2010/main" val="3538258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45891-A7D5-3647-A024-E59450E29F0A}"/>
              </a:ext>
            </a:extLst>
          </p:cNvPr>
          <p:cNvSpPr>
            <a:spLocks noGrp="1"/>
          </p:cNvSpPr>
          <p:nvPr>
            <p:ph type="title"/>
          </p:nvPr>
        </p:nvSpPr>
        <p:spPr/>
        <p:txBody>
          <a:bodyPr/>
          <a:lstStyle/>
          <a:p>
            <a:r>
              <a:rPr lang="en-US"/>
              <a:t>Absence of Copyright</a:t>
            </a:r>
          </a:p>
        </p:txBody>
      </p:sp>
      <p:sp>
        <p:nvSpPr>
          <p:cNvPr id="3" name="Content Placeholder 2">
            <a:extLst>
              <a:ext uri="{FF2B5EF4-FFF2-40B4-BE49-F238E27FC236}">
                <a16:creationId xmlns:a16="http://schemas.microsoft.com/office/drawing/2014/main" id="{DE7999FA-DB27-7E4D-9EF6-7AD47C70D60C}"/>
              </a:ext>
            </a:extLst>
          </p:cNvPr>
          <p:cNvSpPr>
            <a:spLocks noGrp="1"/>
          </p:cNvSpPr>
          <p:nvPr>
            <p:ph idx="1"/>
          </p:nvPr>
        </p:nvSpPr>
        <p:spPr>
          <a:xfrm>
            <a:off x="680321" y="2134973"/>
            <a:ext cx="9613861" cy="3801216"/>
          </a:xfrm>
        </p:spPr>
        <p:txBody>
          <a:bodyPr>
            <a:normAutofit fontScale="92500"/>
          </a:bodyPr>
          <a:lstStyle/>
          <a:p>
            <a:pPr marL="0" indent="0">
              <a:buNone/>
            </a:pPr>
            <a:r>
              <a:rPr lang="en-US" sz="3600"/>
              <a:t>This slideshow contains photos, diagrams, and information, some of which were attained through internet searches of public websites. The author of this presentation does not own the copyright on this information, so this slideshow is for personal use only—not for sale or profit. Please utilize it to seek the Lord and grow in your knowledge of His Word and ways.</a:t>
            </a:r>
          </a:p>
        </p:txBody>
      </p:sp>
    </p:spTree>
    <p:extLst>
      <p:ext uri="{BB962C8B-B14F-4D97-AF65-F5344CB8AC3E}">
        <p14:creationId xmlns:p14="http://schemas.microsoft.com/office/powerpoint/2010/main" val="1597857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D433-5488-4936-AF29-B41B11E10A48}"/>
              </a:ext>
            </a:extLst>
          </p:cNvPr>
          <p:cNvSpPr>
            <a:spLocks noGrp="1"/>
          </p:cNvSpPr>
          <p:nvPr>
            <p:ph type="title"/>
          </p:nvPr>
        </p:nvSpPr>
        <p:spPr>
          <a:xfrm>
            <a:off x="223521" y="753228"/>
            <a:ext cx="10514148" cy="1080938"/>
          </a:xfrm>
        </p:spPr>
        <p:txBody>
          <a:bodyPr>
            <a:normAutofit/>
          </a:bodyPr>
          <a:lstStyle/>
          <a:p>
            <a:r>
              <a:rPr lang="en-US" dirty="0"/>
              <a:t>Revelation 9:11-12  The Destroyer</a:t>
            </a:r>
          </a:p>
        </p:txBody>
      </p:sp>
      <p:sp>
        <p:nvSpPr>
          <p:cNvPr id="3" name="Content Placeholder 2">
            <a:extLst>
              <a:ext uri="{FF2B5EF4-FFF2-40B4-BE49-F238E27FC236}">
                <a16:creationId xmlns:a16="http://schemas.microsoft.com/office/drawing/2014/main" id="{9DC4B773-2747-4203-A51E-2B8F3B4DC294}"/>
              </a:ext>
            </a:extLst>
          </p:cNvPr>
          <p:cNvSpPr>
            <a:spLocks noGrp="1"/>
          </p:cNvSpPr>
          <p:nvPr>
            <p:ph idx="1"/>
          </p:nvPr>
        </p:nvSpPr>
        <p:spPr>
          <a:xfrm>
            <a:off x="397934" y="2127309"/>
            <a:ext cx="11396132" cy="4385735"/>
          </a:xfrm>
        </p:spPr>
        <p:txBody>
          <a:bodyPr>
            <a:noAutofit/>
          </a:bodyPr>
          <a:lstStyle/>
          <a:p>
            <a:pPr marL="0" indent="0">
              <a:buNone/>
            </a:pPr>
            <a:r>
              <a:rPr lang="en-US" sz="3200" i="1" dirty="0"/>
              <a:t>11 They have as king over them, the </a:t>
            </a:r>
            <a:r>
              <a:rPr lang="en-US" sz="3200" b="1" i="1" u="sng" dirty="0"/>
              <a:t>angel of the abyss</a:t>
            </a:r>
            <a:r>
              <a:rPr lang="en-US" sz="3200" i="1" dirty="0"/>
              <a:t>; his name in Hebrew is </a:t>
            </a:r>
            <a:r>
              <a:rPr lang="en-US" sz="3200" b="1" i="1" u="sng" dirty="0"/>
              <a:t>Abaddon</a:t>
            </a:r>
            <a:r>
              <a:rPr lang="en-US" sz="3200" i="1" dirty="0"/>
              <a:t>, and in the Greek he has the name </a:t>
            </a:r>
            <a:r>
              <a:rPr lang="en-US" sz="3200" b="1" i="1" u="sng" dirty="0"/>
              <a:t>Apollyon</a:t>
            </a:r>
            <a:r>
              <a:rPr lang="en-US" sz="3200" i="1" dirty="0"/>
              <a:t>.</a:t>
            </a:r>
          </a:p>
          <a:p>
            <a:pPr marL="0" indent="0">
              <a:buNone/>
            </a:pPr>
            <a:endParaRPr lang="en-US" sz="3200" i="1" dirty="0"/>
          </a:p>
          <a:p>
            <a:pPr marL="0" indent="0">
              <a:buNone/>
            </a:pPr>
            <a:r>
              <a:rPr lang="en-US" sz="3200" i="1" dirty="0"/>
              <a:t>12 The </a:t>
            </a:r>
            <a:r>
              <a:rPr lang="en-US" sz="3200" b="1" i="1" u="sng" dirty="0"/>
              <a:t>first woe</a:t>
            </a:r>
            <a:r>
              <a:rPr lang="en-US" sz="3200" i="1" dirty="0"/>
              <a:t> is past; behold, two woes are still coming after these things.</a:t>
            </a:r>
            <a:endParaRPr lang="en-US" sz="3600" i="1" dirty="0"/>
          </a:p>
        </p:txBody>
      </p:sp>
    </p:spTree>
    <p:extLst>
      <p:ext uri="{BB962C8B-B14F-4D97-AF65-F5344CB8AC3E}">
        <p14:creationId xmlns:p14="http://schemas.microsoft.com/office/powerpoint/2010/main" val="27428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D433-5488-4936-AF29-B41B11E10A48}"/>
              </a:ext>
            </a:extLst>
          </p:cNvPr>
          <p:cNvSpPr>
            <a:spLocks noGrp="1"/>
          </p:cNvSpPr>
          <p:nvPr>
            <p:ph type="title"/>
          </p:nvPr>
        </p:nvSpPr>
        <p:spPr>
          <a:xfrm>
            <a:off x="223521" y="753228"/>
            <a:ext cx="10514148" cy="1080938"/>
          </a:xfrm>
        </p:spPr>
        <p:txBody>
          <a:bodyPr>
            <a:normAutofit/>
          </a:bodyPr>
          <a:lstStyle/>
          <a:p>
            <a:r>
              <a:rPr lang="en-US" dirty="0"/>
              <a:t>Revelation 9:11-12  The Destroyer</a:t>
            </a:r>
          </a:p>
        </p:txBody>
      </p:sp>
      <p:sp>
        <p:nvSpPr>
          <p:cNvPr id="3" name="Content Placeholder 2">
            <a:extLst>
              <a:ext uri="{FF2B5EF4-FFF2-40B4-BE49-F238E27FC236}">
                <a16:creationId xmlns:a16="http://schemas.microsoft.com/office/drawing/2014/main" id="{9DC4B773-2747-4203-A51E-2B8F3B4DC294}"/>
              </a:ext>
            </a:extLst>
          </p:cNvPr>
          <p:cNvSpPr>
            <a:spLocks noGrp="1"/>
          </p:cNvSpPr>
          <p:nvPr>
            <p:ph idx="1"/>
          </p:nvPr>
        </p:nvSpPr>
        <p:spPr>
          <a:xfrm>
            <a:off x="397934" y="2127309"/>
            <a:ext cx="11396132" cy="4385735"/>
          </a:xfrm>
        </p:spPr>
        <p:txBody>
          <a:bodyPr>
            <a:noAutofit/>
          </a:bodyPr>
          <a:lstStyle/>
          <a:p>
            <a:pPr marL="0" indent="0">
              <a:buNone/>
            </a:pPr>
            <a:r>
              <a:rPr lang="en-US" sz="3200" i="1" dirty="0"/>
              <a:t>11 They have as king over them, the </a:t>
            </a:r>
            <a:r>
              <a:rPr lang="en-US" sz="3200" b="1" i="1" u="sng" dirty="0"/>
              <a:t>angel of the abyss</a:t>
            </a:r>
            <a:r>
              <a:rPr lang="en-US" sz="3200" i="1" dirty="0"/>
              <a:t>; his name in Hebrew is </a:t>
            </a:r>
            <a:r>
              <a:rPr lang="en-US" sz="3200" b="1" i="1" u="sng" dirty="0"/>
              <a:t>Abaddon</a:t>
            </a:r>
            <a:r>
              <a:rPr lang="en-US" sz="3200" i="1" dirty="0"/>
              <a:t>, and in the Greek he has the name </a:t>
            </a:r>
            <a:r>
              <a:rPr lang="en-US" sz="3200" b="1" i="1" u="sng" dirty="0"/>
              <a:t>Apollyon</a:t>
            </a:r>
            <a:r>
              <a:rPr lang="en-US" sz="3200" i="1" dirty="0"/>
              <a:t>.</a:t>
            </a:r>
          </a:p>
          <a:p>
            <a:pPr marL="0" indent="0">
              <a:buNone/>
            </a:pPr>
            <a:endParaRPr lang="en-US" sz="3200" i="1" dirty="0"/>
          </a:p>
          <a:p>
            <a:pPr marL="0" indent="0">
              <a:buNone/>
            </a:pPr>
            <a:r>
              <a:rPr lang="en-US" sz="3200" i="1" dirty="0"/>
              <a:t>12 The </a:t>
            </a:r>
            <a:r>
              <a:rPr lang="en-US" sz="3200" b="1" i="1" u="sng" dirty="0"/>
              <a:t>first woe</a:t>
            </a:r>
            <a:r>
              <a:rPr lang="en-US" sz="3200" i="1" dirty="0"/>
              <a:t> is past; behold, two woes are still coming after these things.</a:t>
            </a:r>
            <a:endParaRPr lang="en-US" sz="3600" i="1" dirty="0"/>
          </a:p>
        </p:txBody>
      </p:sp>
    </p:spTree>
    <p:extLst>
      <p:ext uri="{BB962C8B-B14F-4D97-AF65-F5344CB8AC3E}">
        <p14:creationId xmlns:p14="http://schemas.microsoft.com/office/powerpoint/2010/main" val="482781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D433-5488-4936-AF29-B41B11E10A48}"/>
              </a:ext>
            </a:extLst>
          </p:cNvPr>
          <p:cNvSpPr>
            <a:spLocks noGrp="1"/>
          </p:cNvSpPr>
          <p:nvPr>
            <p:ph type="title"/>
          </p:nvPr>
        </p:nvSpPr>
        <p:spPr>
          <a:xfrm>
            <a:off x="223521" y="753228"/>
            <a:ext cx="10514148" cy="1080938"/>
          </a:xfrm>
        </p:spPr>
        <p:txBody>
          <a:bodyPr>
            <a:normAutofit/>
          </a:bodyPr>
          <a:lstStyle/>
          <a:p>
            <a:r>
              <a:rPr lang="en-US" dirty="0"/>
              <a:t>Revelation 9:13-19   The Sixth Trumpet</a:t>
            </a:r>
          </a:p>
        </p:txBody>
      </p:sp>
      <p:sp>
        <p:nvSpPr>
          <p:cNvPr id="3" name="Content Placeholder 2">
            <a:extLst>
              <a:ext uri="{FF2B5EF4-FFF2-40B4-BE49-F238E27FC236}">
                <a16:creationId xmlns:a16="http://schemas.microsoft.com/office/drawing/2014/main" id="{9DC4B773-2747-4203-A51E-2B8F3B4DC294}"/>
              </a:ext>
            </a:extLst>
          </p:cNvPr>
          <p:cNvSpPr>
            <a:spLocks noGrp="1"/>
          </p:cNvSpPr>
          <p:nvPr>
            <p:ph idx="1"/>
          </p:nvPr>
        </p:nvSpPr>
        <p:spPr>
          <a:xfrm>
            <a:off x="397934" y="2127309"/>
            <a:ext cx="11396132" cy="4385735"/>
          </a:xfrm>
        </p:spPr>
        <p:txBody>
          <a:bodyPr>
            <a:noAutofit/>
          </a:bodyPr>
          <a:lstStyle/>
          <a:p>
            <a:pPr marL="0" indent="0">
              <a:buNone/>
            </a:pPr>
            <a:r>
              <a:rPr lang="en-US" sz="3200" i="1" dirty="0"/>
              <a:t>13 Then the sixth angel sounded, and I heard a voice from the four horns of the </a:t>
            </a:r>
            <a:r>
              <a:rPr lang="en-US" sz="3200" b="1" i="1" dirty="0"/>
              <a:t>golden altar </a:t>
            </a:r>
            <a:r>
              <a:rPr lang="en-US" sz="3200" i="1" dirty="0"/>
              <a:t>which is before God, 14 one saying to the sixth angel who had the trumpet, “</a:t>
            </a:r>
            <a:r>
              <a:rPr lang="en-US" sz="3200" b="1" i="1" u="sng" dirty="0"/>
              <a:t>Release the four angels who are bound at the great river Euphrates</a:t>
            </a:r>
            <a:r>
              <a:rPr lang="en-US" sz="3200" i="1" dirty="0"/>
              <a:t>.” 15 And the four angels, who had been </a:t>
            </a:r>
            <a:r>
              <a:rPr lang="en-US" sz="3200" b="1" i="1" u="sng" dirty="0"/>
              <a:t>prepared for the hour and day and month and year</a:t>
            </a:r>
            <a:r>
              <a:rPr lang="en-US" sz="3200" i="1" dirty="0"/>
              <a:t>, were released, so that they would kill </a:t>
            </a:r>
            <a:r>
              <a:rPr lang="en-US" sz="3200" b="1" i="1" u="sng" dirty="0"/>
              <a:t>a third of mankind</a:t>
            </a:r>
            <a:r>
              <a:rPr lang="en-US" sz="3200" i="1" dirty="0"/>
              <a:t>. 16 The number of the armies of the horsemen was </a:t>
            </a:r>
            <a:r>
              <a:rPr lang="en-US" sz="3200" b="1" i="1" u="sng" dirty="0"/>
              <a:t>two hundred million</a:t>
            </a:r>
            <a:r>
              <a:rPr lang="en-US" sz="3200" i="1" dirty="0"/>
              <a:t>; I heard the number of them. </a:t>
            </a:r>
            <a:endParaRPr lang="en-US" sz="3600" i="1" dirty="0"/>
          </a:p>
        </p:txBody>
      </p:sp>
    </p:spTree>
    <p:extLst>
      <p:ext uri="{BB962C8B-B14F-4D97-AF65-F5344CB8AC3E}">
        <p14:creationId xmlns:p14="http://schemas.microsoft.com/office/powerpoint/2010/main" val="3036521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D433-5488-4936-AF29-B41B11E10A48}"/>
              </a:ext>
            </a:extLst>
          </p:cNvPr>
          <p:cNvSpPr>
            <a:spLocks noGrp="1"/>
          </p:cNvSpPr>
          <p:nvPr>
            <p:ph type="title"/>
          </p:nvPr>
        </p:nvSpPr>
        <p:spPr>
          <a:xfrm>
            <a:off x="223521" y="753228"/>
            <a:ext cx="10514148" cy="1080938"/>
          </a:xfrm>
        </p:spPr>
        <p:txBody>
          <a:bodyPr>
            <a:normAutofit/>
          </a:bodyPr>
          <a:lstStyle/>
          <a:p>
            <a:r>
              <a:rPr lang="en-US" dirty="0"/>
              <a:t>Revelation 9:13-19   The Sixth Trumpet</a:t>
            </a:r>
          </a:p>
        </p:txBody>
      </p:sp>
      <p:sp>
        <p:nvSpPr>
          <p:cNvPr id="3" name="Content Placeholder 2">
            <a:extLst>
              <a:ext uri="{FF2B5EF4-FFF2-40B4-BE49-F238E27FC236}">
                <a16:creationId xmlns:a16="http://schemas.microsoft.com/office/drawing/2014/main" id="{9DC4B773-2747-4203-A51E-2B8F3B4DC294}"/>
              </a:ext>
            </a:extLst>
          </p:cNvPr>
          <p:cNvSpPr>
            <a:spLocks noGrp="1"/>
          </p:cNvSpPr>
          <p:nvPr>
            <p:ph idx="1"/>
          </p:nvPr>
        </p:nvSpPr>
        <p:spPr>
          <a:xfrm>
            <a:off x="397934" y="2127309"/>
            <a:ext cx="11396132" cy="4385735"/>
          </a:xfrm>
        </p:spPr>
        <p:txBody>
          <a:bodyPr>
            <a:noAutofit/>
          </a:bodyPr>
          <a:lstStyle/>
          <a:p>
            <a:pPr marL="0" indent="0">
              <a:buNone/>
            </a:pPr>
            <a:r>
              <a:rPr lang="en-US" sz="3200" i="1" dirty="0"/>
              <a:t>13 Then the sixth angel sounded, and I heard a voice from the four horns of the </a:t>
            </a:r>
            <a:r>
              <a:rPr lang="en-US" sz="3200" b="1" i="1" dirty="0"/>
              <a:t>golden altar </a:t>
            </a:r>
            <a:r>
              <a:rPr lang="en-US" sz="3200" i="1" dirty="0"/>
              <a:t>which is before God, 14 one saying to the sixth angel who had the trumpet, “</a:t>
            </a:r>
            <a:r>
              <a:rPr lang="en-US" sz="3200" b="1" i="1" u="sng" dirty="0"/>
              <a:t>Release the four angels who are bound at the great river Euphrates</a:t>
            </a:r>
            <a:r>
              <a:rPr lang="en-US" sz="3200" i="1" dirty="0"/>
              <a:t>.” 15 And the four angels, who had been </a:t>
            </a:r>
            <a:r>
              <a:rPr lang="en-US" sz="3200" b="1" i="1" u="sng" dirty="0"/>
              <a:t>prepared for the hour and day and month and year</a:t>
            </a:r>
            <a:r>
              <a:rPr lang="en-US" sz="3200" i="1" dirty="0"/>
              <a:t>, were released, so that they would kill </a:t>
            </a:r>
            <a:r>
              <a:rPr lang="en-US" sz="3200" b="1" i="1" u="sng" dirty="0"/>
              <a:t>a third of mankind</a:t>
            </a:r>
            <a:r>
              <a:rPr lang="en-US" sz="3200" i="1" dirty="0"/>
              <a:t>. 16 The number of the armies of the horsemen was </a:t>
            </a:r>
            <a:r>
              <a:rPr lang="en-US" sz="3200" b="1" i="1" u="sng" dirty="0"/>
              <a:t>two hundred million</a:t>
            </a:r>
            <a:r>
              <a:rPr lang="en-US" sz="3200" i="1" dirty="0"/>
              <a:t>; I heard the number of them. </a:t>
            </a:r>
            <a:endParaRPr lang="en-US" sz="3600" i="1" dirty="0"/>
          </a:p>
        </p:txBody>
      </p:sp>
    </p:spTree>
    <p:extLst>
      <p:ext uri="{BB962C8B-B14F-4D97-AF65-F5344CB8AC3E}">
        <p14:creationId xmlns:p14="http://schemas.microsoft.com/office/powerpoint/2010/main" val="2679495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D433-5488-4936-AF29-B41B11E10A48}"/>
              </a:ext>
            </a:extLst>
          </p:cNvPr>
          <p:cNvSpPr>
            <a:spLocks noGrp="1"/>
          </p:cNvSpPr>
          <p:nvPr>
            <p:ph type="title"/>
          </p:nvPr>
        </p:nvSpPr>
        <p:spPr>
          <a:xfrm>
            <a:off x="223521" y="753228"/>
            <a:ext cx="10514148" cy="1080938"/>
          </a:xfrm>
        </p:spPr>
        <p:txBody>
          <a:bodyPr>
            <a:normAutofit/>
          </a:bodyPr>
          <a:lstStyle/>
          <a:p>
            <a:r>
              <a:rPr lang="en-US" dirty="0"/>
              <a:t>Revelation 9:13-19 cont.   Fire and Brimstone</a:t>
            </a:r>
          </a:p>
        </p:txBody>
      </p:sp>
      <p:sp>
        <p:nvSpPr>
          <p:cNvPr id="3" name="Content Placeholder 2">
            <a:extLst>
              <a:ext uri="{FF2B5EF4-FFF2-40B4-BE49-F238E27FC236}">
                <a16:creationId xmlns:a16="http://schemas.microsoft.com/office/drawing/2014/main" id="{9DC4B773-2747-4203-A51E-2B8F3B4DC294}"/>
              </a:ext>
            </a:extLst>
          </p:cNvPr>
          <p:cNvSpPr>
            <a:spLocks noGrp="1"/>
          </p:cNvSpPr>
          <p:nvPr>
            <p:ph idx="1"/>
          </p:nvPr>
        </p:nvSpPr>
        <p:spPr>
          <a:xfrm>
            <a:off x="397934" y="2127309"/>
            <a:ext cx="11396132" cy="4385735"/>
          </a:xfrm>
        </p:spPr>
        <p:txBody>
          <a:bodyPr>
            <a:noAutofit/>
          </a:bodyPr>
          <a:lstStyle/>
          <a:p>
            <a:pPr marL="0" indent="0">
              <a:buNone/>
            </a:pPr>
            <a:r>
              <a:rPr lang="en-US" sz="3200" i="1" dirty="0"/>
              <a:t>17 And this is how I saw </a:t>
            </a:r>
            <a:r>
              <a:rPr lang="en-US" sz="3200" b="1" i="1" u="sng" dirty="0"/>
              <a:t>in the vision</a:t>
            </a:r>
            <a:r>
              <a:rPr lang="en-US" sz="3200" b="1" i="1" dirty="0"/>
              <a:t> </a:t>
            </a:r>
            <a:r>
              <a:rPr lang="en-US" sz="3200" i="1" dirty="0"/>
              <a:t>the horses and those who sat on them: the riders had </a:t>
            </a:r>
            <a:r>
              <a:rPr lang="en-US" sz="3200" b="1" i="1" dirty="0"/>
              <a:t>breastplates</a:t>
            </a:r>
            <a:r>
              <a:rPr lang="en-US" sz="3200" i="1" dirty="0"/>
              <a:t> the color of </a:t>
            </a:r>
            <a:r>
              <a:rPr lang="en-US" sz="3200" b="1" i="1" dirty="0"/>
              <a:t>fire</a:t>
            </a:r>
            <a:r>
              <a:rPr lang="en-US" sz="3200" i="1" dirty="0"/>
              <a:t> and of hyacinth and of brimstone; and the heads of the horses are like the </a:t>
            </a:r>
            <a:r>
              <a:rPr lang="en-US" sz="3200" b="1" i="1" dirty="0"/>
              <a:t>heads of lions</a:t>
            </a:r>
            <a:r>
              <a:rPr lang="en-US" sz="3200" i="1" dirty="0"/>
              <a:t>; and out of their mouths proceed </a:t>
            </a:r>
            <a:r>
              <a:rPr lang="en-US" sz="3200" b="1" i="1" u="sng" dirty="0"/>
              <a:t>fire and smoke and brimstone</a:t>
            </a:r>
            <a:r>
              <a:rPr lang="en-US" sz="3200" i="1" dirty="0"/>
              <a:t>. 18 </a:t>
            </a:r>
            <a:r>
              <a:rPr lang="en-US" sz="3200" b="1" i="1" u="sng" dirty="0"/>
              <a:t>A third of mankind was killed by these three plagues, by the fire and the smoke and the brimstone which proceeded out of their mouths</a:t>
            </a:r>
            <a:r>
              <a:rPr lang="en-US" sz="3200" i="1" dirty="0"/>
              <a:t>. 19 For the </a:t>
            </a:r>
            <a:r>
              <a:rPr lang="en-US" sz="3200" b="1" i="1" u="sng" dirty="0"/>
              <a:t>power</a:t>
            </a:r>
            <a:r>
              <a:rPr lang="en-US" sz="3200" i="1" dirty="0"/>
              <a:t> of the horses is in their mouths and in their tails; for their tails are like serpents and have heads, and with them they do harm.</a:t>
            </a:r>
            <a:endParaRPr lang="en-US" sz="3600" i="1" dirty="0"/>
          </a:p>
        </p:txBody>
      </p:sp>
    </p:spTree>
    <p:extLst>
      <p:ext uri="{BB962C8B-B14F-4D97-AF65-F5344CB8AC3E}">
        <p14:creationId xmlns:p14="http://schemas.microsoft.com/office/powerpoint/2010/main" val="1105432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D433-5488-4936-AF29-B41B11E10A48}"/>
              </a:ext>
            </a:extLst>
          </p:cNvPr>
          <p:cNvSpPr>
            <a:spLocks noGrp="1"/>
          </p:cNvSpPr>
          <p:nvPr>
            <p:ph type="title"/>
          </p:nvPr>
        </p:nvSpPr>
        <p:spPr>
          <a:xfrm>
            <a:off x="223521" y="753228"/>
            <a:ext cx="10514148" cy="1080938"/>
          </a:xfrm>
        </p:spPr>
        <p:txBody>
          <a:bodyPr>
            <a:normAutofit/>
          </a:bodyPr>
          <a:lstStyle/>
          <a:p>
            <a:r>
              <a:rPr lang="en-US" dirty="0"/>
              <a:t>Revelation 9:20-21   No Repentance</a:t>
            </a:r>
          </a:p>
        </p:txBody>
      </p:sp>
      <p:sp>
        <p:nvSpPr>
          <p:cNvPr id="3" name="Content Placeholder 2">
            <a:extLst>
              <a:ext uri="{FF2B5EF4-FFF2-40B4-BE49-F238E27FC236}">
                <a16:creationId xmlns:a16="http://schemas.microsoft.com/office/drawing/2014/main" id="{9DC4B773-2747-4203-A51E-2B8F3B4DC294}"/>
              </a:ext>
            </a:extLst>
          </p:cNvPr>
          <p:cNvSpPr>
            <a:spLocks noGrp="1"/>
          </p:cNvSpPr>
          <p:nvPr>
            <p:ph idx="1"/>
          </p:nvPr>
        </p:nvSpPr>
        <p:spPr>
          <a:xfrm>
            <a:off x="397934" y="2127309"/>
            <a:ext cx="11396132" cy="4385735"/>
          </a:xfrm>
        </p:spPr>
        <p:txBody>
          <a:bodyPr>
            <a:noAutofit/>
          </a:bodyPr>
          <a:lstStyle/>
          <a:p>
            <a:pPr marL="0" indent="0">
              <a:buNone/>
            </a:pPr>
            <a:r>
              <a:rPr lang="en-US" sz="3200" i="1" dirty="0"/>
              <a:t>20 </a:t>
            </a:r>
            <a:r>
              <a:rPr lang="en-US" sz="3200" b="1" i="1" u="sng" dirty="0"/>
              <a:t>The rest of mankind</a:t>
            </a:r>
            <a:r>
              <a:rPr lang="en-US" sz="3200" i="1" dirty="0"/>
              <a:t>, who were not killed by these plagues, </a:t>
            </a:r>
            <a:r>
              <a:rPr lang="en-US" sz="3200" b="1" i="1" u="sng" dirty="0"/>
              <a:t>did not repent</a:t>
            </a:r>
            <a:r>
              <a:rPr lang="en-US" sz="3200" i="1" dirty="0"/>
              <a:t> of the works of their hands, so as not to worship demons, and the idols of gold and of silver and of brass and of stone and of wood, </a:t>
            </a:r>
            <a:r>
              <a:rPr lang="en-US" sz="3200" b="1" i="1" u="sng" dirty="0"/>
              <a:t>which can neither see nor hear nor walk</a:t>
            </a:r>
            <a:r>
              <a:rPr lang="en-US" sz="3200" i="1" dirty="0"/>
              <a:t>; 21 and they </a:t>
            </a:r>
            <a:r>
              <a:rPr lang="en-US" sz="3200" b="1" i="1" u="sng" dirty="0"/>
              <a:t>did not repent</a:t>
            </a:r>
            <a:r>
              <a:rPr lang="en-US" sz="3200" i="1" dirty="0"/>
              <a:t> of their murders nor of their sorceries nor of their immorality nor of their thefts.</a:t>
            </a:r>
            <a:endParaRPr lang="en-US" sz="3600" i="1" dirty="0"/>
          </a:p>
        </p:txBody>
      </p:sp>
    </p:spTree>
    <p:extLst>
      <p:ext uri="{BB962C8B-B14F-4D97-AF65-F5344CB8AC3E}">
        <p14:creationId xmlns:p14="http://schemas.microsoft.com/office/powerpoint/2010/main" val="1890427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F6A47-5EFC-4103-A6B1-75955DCD73E6}"/>
              </a:ext>
            </a:extLst>
          </p:cNvPr>
          <p:cNvSpPr>
            <a:spLocks noGrp="1"/>
          </p:cNvSpPr>
          <p:nvPr>
            <p:ph type="title"/>
          </p:nvPr>
        </p:nvSpPr>
        <p:spPr/>
        <p:txBody>
          <a:bodyPr/>
          <a:lstStyle/>
          <a:p>
            <a:r>
              <a:rPr lang="en-US" dirty="0"/>
              <a:t>END HERE AUGUST 19, 2020</a:t>
            </a:r>
          </a:p>
        </p:txBody>
      </p:sp>
      <p:sp>
        <p:nvSpPr>
          <p:cNvPr id="3" name="Content Placeholder 2">
            <a:extLst>
              <a:ext uri="{FF2B5EF4-FFF2-40B4-BE49-F238E27FC236}">
                <a16:creationId xmlns:a16="http://schemas.microsoft.com/office/drawing/2014/main" id="{693096BC-5F9A-4338-88EE-8580D5E62A6E}"/>
              </a:ext>
            </a:extLst>
          </p:cNvPr>
          <p:cNvSpPr>
            <a:spLocks noGrp="1"/>
          </p:cNvSpPr>
          <p:nvPr>
            <p:ph idx="1"/>
          </p:nvPr>
        </p:nvSpPr>
        <p:spPr/>
        <p:txBody>
          <a:bodyPr>
            <a:normAutofit/>
          </a:bodyPr>
          <a:lstStyle/>
          <a:p>
            <a:r>
              <a:rPr lang="en-US" sz="4000" dirty="0"/>
              <a:t>WEEK 14</a:t>
            </a:r>
          </a:p>
          <a:p>
            <a:r>
              <a:rPr lang="en-US" sz="4000" dirty="0"/>
              <a:t>BEGIN </a:t>
            </a:r>
            <a:r>
              <a:rPr lang="en-US" sz="4000"/>
              <a:t>HERE AUGUST 26, </a:t>
            </a:r>
            <a:r>
              <a:rPr lang="en-US" sz="4000" dirty="0"/>
              <a:t>2020</a:t>
            </a:r>
          </a:p>
        </p:txBody>
      </p:sp>
    </p:spTree>
    <p:extLst>
      <p:ext uri="{BB962C8B-B14F-4D97-AF65-F5344CB8AC3E}">
        <p14:creationId xmlns:p14="http://schemas.microsoft.com/office/powerpoint/2010/main" val="1048995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B9C08D1-4204-D94A-9316-5C9A2669C1CD}"/>
              </a:ext>
            </a:extLst>
          </p:cNvPr>
          <p:cNvPicPr>
            <a:picLocks noChangeAspect="1"/>
          </p:cNvPicPr>
          <p:nvPr/>
        </p:nvPicPr>
        <p:blipFill rotWithShape="1">
          <a:blip r:embed="rId3">
            <a:extLst>
              <a:ext uri="{28A0092B-C50C-407E-A947-70E740481C1C}">
                <a14:useLocalDpi xmlns:a14="http://schemas.microsoft.com/office/drawing/2010/main" val="0"/>
              </a:ext>
            </a:extLst>
          </a:blip>
          <a:srcRect t="79" b="24921"/>
          <a:stretch/>
        </p:blipFill>
        <p:spPr>
          <a:xfrm>
            <a:off x="20" y="10"/>
            <a:ext cx="12191980" cy="6857990"/>
          </a:xfrm>
          <a:prstGeom prst="rect">
            <a:avLst/>
          </a:prstGeom>
          <a:ln>
            <a:noFill/>
          </a:ln>
        </p:spPr>
      </p:pic>
    </p:spTree>
    <p:extLst>
      <p:ext uri="{BB962C8B-B14F-4D97-AF65-F5344CB8AC3E}">
        <p14:creationId xmlns:p14="http://schemas.microsoft.com/office/powerpoint/2010/main" val="124687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B9C08D1-4204-D94A-9316-5C9A2669C1CD}"/>
              </a:ext>
            </a:extLst>
          </p:cNvPr>
          <p:cNvPicPr>
            <a:picLocks noChangeAspect="1"/>
          </p:cNvPicPr>
          <p:nvPr/>
        </p:nvPicPr>
        <p:blipFill rotWithShape="1">
          <a:blip r:embed="rId3">
            <a:extLst>
              <a:ext uri="{28A0092B-C50C-407E-A947-70E740481C1C}">
                <a14:useLocalDpi xmlns:a14="http://schemas.microsoft.com/office/drawing/2010/main" val="0"/>
              </a:ext>
            </a:extLst>
          </a:blip>
          <a:srcRect t="79" b="24921"/>
          <a:stretch/>
        </p:blipFill>
        <p:spPr>
          <a:xfrm>
            <a:off x="20" y="10"/>
            <a:ext cx="12191980" cy="6857990"/>
          </a:xfrm>
          <a:prstGeom prst="rect">
            <a:avLst/>
          </a:prstGeom>
          <a:ln>
            <a:noFill/>
          </a:ln>
        </p:spPr>
      </p:pic>
    </p:spTree>
    <p:extLst>
      <p:ext uri="{BB962C8B-B14F-4D97-AF65-F5344CB8AC3E}">
        <p14:creationId xmlns:p14="http://schemas.microsoft.com/office/powerpoint/2010/main" val="1070405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A3CE46D-38F0-4B2C-8BEA-C5E5D729BF5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34568" y="88175"/>
            <a:ext cx="5011237" cy="668164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TextBox 2">
            <a:extLst>
              <a:ext uri="{FF2B5EF4-FFF2-40B4-BE49-F238E27FC236}">
                <a16:creationId xmlns:a16="http://schemas.microsoft.com/office/drawing/2014/main" id="{BB6CEC0A-23E0-49D4-8A84-2033E376F754}"/>
              </a:ext>
            </a:extLst>
          </p:cNvPr>
          <p:cNvSpPr txBox="1"/>
          <p:nvPr/>
        </p:nvSpPr>
        <p:spPr>
          <a:xfrm>
            <a:off x="5704114" y="836022"/>
            <a:ext cx="4945607" cy="1446550"/>
          </a:xfrm>
          <a:prstGeom prst="rect">
            <a:avLst/>
          </a:prstGeom>
          <a:noFill/>
        </p:spPr>
        <p:txBody>
          <a:bodyPr wrap="square" rtlCol="0">
            <a:spAutoFit/>
          </a:bodyPr>
          <a:lstStyle/>
          <a:p>
            <a:r>
              <a:rPr lang="en-US" sz="4400" b="1" dirty="0">
                <a:solidFill>
                  <a:schemeClr val="bg1"/>
                </a:solidFill>
                <a:effectLst>
                  <a:outerShdw blurRad="38100" dist="38100" dir="2700000" algn="tl">
                    <a:srgbClr val="000000">
                      <a:alpha val="43137"/>
                    </a:srgbClr>
                  </a:outerShdw>
                </a:effectLst>
              </a:rPr>
              <a:t> So, what will we learn tonight?</a:t>
            </a:r>
          </a:p>
        </p:txBody>
      </p:sp>
      <p:sp>
        <p:nvSpPr>
          <p:cNvPr id="2" name="Cloud 1">
            <a:extLst>
              <a:ext uri="{FF2B5EF4-FFF2-40B4-BE49-F238E27FC236}">
                <a16:creationId xmlns:a16="http://schemas.microsoft.com/office/drawing/2014/main" id="{DE76825F-F6F2-43F3-98F5-CE1C7FF57631}"/>
              </a:ext>
            </a:extLst>
          </p:cNvPr>
          <p:cNvSpPr/>
          <p:nvPr/>
        </p:nvSpPr>
        <p:spPr>
          <a:xfrm>
            <a:off x="5044780" y="354988"/>
            <a:ext cx="5747658" cy="2638697"/>
          </a:xfrm>
          <a:prstGeom prst="cloud">
            <a:avLst/>
          </a:prstGeom>
          <a:solidFill>
            <a:srgbClr val="F09415">
              <a:alpha val="20000"/>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8DD38D8-D904-4F9D-A89E-BEFC70F5581A}"/>
              </a:ext>
            </a:extLst>
          </p:cNvPr>
          <p:cNvPicPr>
            <a:picLocks noChangeAspect="1"/>
          </p:cNvPicPr>
          <p:nvPr/>
        </p:nvPicPr>
        <p:blipFill>
          <a:blip r:embed="rId4"/>
          <a:stretch>
            <a:fillRect/>
          </a:stretch>
        </p:blipFill>
        <p:spPr>
          <a:xfrm>
            <a:off x="4918200" y="135355"/>
            <a:ext cx="785914" cy="700668"/>
          </a:xfrm>
          <a:prstGeom prst="rect">
            <a:avLst/>
          </a:prstGeom>
          <a:ln w="57150">
            <a:noFill/>
          </a:ln>
        </p:spPr>
      </p:pic>
      <p:pic>
        <p:nvPicPr>
          <p:cNvPr id="6" name="Picture 5">
            <a:extLst>
              <a:ext uri="{FF2B5EF4-FFF2-40B4-BE49-F238E27FC236}">
                <a16:creationId xmlns:a16="http://schemas.microsoft.com/office/drawing/2014/main" id="{B063955F-2BF1-4C19-8901-30EE0D215531}"/>
              </a:ext>
            </a:extLst>
          </p:cNvPr>
          <p:cNvPicPr>
            <a:picLocks noChangeAspect="1"/>
          </p:cNvPicPr>
          <p:nvPr/>
        </p:nvPicPr>
        <p:blipFill>
          <a:blip r:embed="rId5"/>
          <a:stretch>
            <a:fillRect/>
          </a:stretch>
        </p:blipFill>
        <p:spPr>
          <a:xfrm>
            <a:off x="4094651" y="239949"/>
            <a:ext cx="668639" cy="596074"/>
          </a:xfrm>
          <a:prstGeom prst="rect">
            <a:avLst/>
          </a:prstGeom>
        </p:spPr>
      </p:pic>
      <p:pic>
        <p:nvPicPr>
          <p:cNvPr id="7" name="Picture 6">
            <a:extLst>
              <a:ext uri="{FF2B5EF4-FFF2-40B4-BE49-F238E27FC236}">
                <a16:creationId xmlns:a16="http://schemas.microsoft.com/office/drawing/2014/main" id="{84265FDC-4ED9-4658-8CE6-5993A75B7CA2}"/>
              </a:ext>
            </a:extLst>
          </p:cNvPr>
          <p:cNvPicPr>
            <a:picLocks noChangeAspect="1"/>
          </p:cNvPicPr>
          <p:nvPr/>
        </p:nvPicPr>
        <p:blipFill>
          <a:blip r:embed="rId5"/>
          <a:stretch>
            <a:fillRect/>
          </a:stretch>
        </p:blipFill>
        <p:spPr>
          <a:xfrm>
            <a:off x="3531417" y="485690"/>
            <a:ext cx="563234" cy="502108"/>
          </a:xfrm>
          <a:prstGeom prst="rect">
            <a:avLst/>
          </a:prstGeom>
        </p:spPr>
      </p:pic>
    </p:spTree>
    <p:extLst>
      <p:ext uri="{BB962C8B-B14F-4D97-AF65-F5344CB8AC3E}">
        <p14:creationId xmlns:p14="http://schemas.microsoft.com/office/powerpoint/2010/main" val="2260045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24EAC-0861-9742-86C8-A40F2F29134F}"/>
              </a:ext>
            </a:extLst>
          </p:cNvPr>
          <p:cNvSpPr>
            <a:spLocks noGrp="1"/>
          </p:cNvSpPr>
          <p:nvPr>
            <p:ph type="title"/>
          </p:nvPr>
        </p:nvSpPr>
        <p:spPr/>
        <p:txBody>
          <a:bodyPr/>
          <a:lstStyle/>
          <a:p>
            <a:r>
              <a:rPr lang="en-US" dirty="0"/>
              <a:t>Prayer and Announcements</a:t>
            </a:r>
          </a:p>
        </p:txBody>
      </p:sp>
      <p:sp>
        <p:nvSpPr>
          <p:cNvPr id="3" name="Content Placeholder 2">
            <a:extLst>
              <a:ext uri="{FF2B5EF4-FFF2-40B4-BE49-F238E27FC236}">
                <a16:creationId xmlns:a16="http://schemas.microsoft.com/office/drawing/2014/main" id="{64EB0205-B427-CA44-8369-014601CBBA0B}"/>
              </a:ext>
            </a:extLst>
          </p:cNvPr>
          <p:cNvSpPr>
            <a:spLocks noGrp="1"/>
          </p:cNvSpPr>
          <p:nvPr>
            <p:ph idx="1"/>
          </p:nvPr>
        </p:nvSpPr>
        <p:spPr>
          <a:xfrm>
            <a:off x="680321" y="1834166"/>
            <a:ext cx="11371720" cy="4879389"/>
          </a:xfrm>
        </p:spPr>
        <p:txBody>
          <a:bodyPr>
            <a:noAutofit/>
          </a:bodyPr>
          <a:lstStyle/>
          <a:p>
            <a:pPr marL="0" indent="0">
              <a:buNone/>
            </a:pPr>
            <a:r>
              <a:rPr lang="en-US" sz="4400" dirty="0"/>
              <a:t>Sunday:   </a:t>
            </a:r>
            <a:r>
              <a:rPr lang="en-US" sz="3200" dirty="0"/>
              <a:t>9:15 Fellowship</a:t>
            </a:r>
          </a:p>
          <a:p>
            <a:pPr marL="2286000" lvl="5" indent="0">
              <a:buNone/>
            </a:pPr>
            <a:r>
              <a:rPr lang="en-US" sz="3200" dirty="0"/>
              <a:t> 9:30 SS Master Class</a:t>
            </a:r>
          </a:p>
          <a:p>
            <a:pPr marL="2286000" lvl="5" indent="0">
              <a:buNone/>
            </a:pPr>
            <a:r>
              <a:rPr lang="en-US" sz="3200" dirty="0"/>
              <a:t>10:30 Worship</a:t>
            </a:r>
          </a:p>
          <a:p>
            <a:r>
              <a:rPr lang="en-US" sz="3600" dirty="0"/>
              <a:t>Revelation Study available on our church website</a:t>
            </a:r>
          </a:p>
          <a:p>
            <a:pPr marL="0" indent="0">
              <a:buNone/>
            </a:pPr>
            <a:r>
              <a:rPr lang="en-US" sz="3600" dirty="0"/>
              <a:t>		</a:t>
            </a:r>
            <a:r>
              <a:rPr lang="en-US" sz="3600" dirty="0">
                <a:hlinkClick r:id="rId2"/>
              </a:rPr>
              <a:t>www.faithprinceton.org</a:t>
            </a:r>
            <a:endParaRPr lang="en-US" sz="3600" dirty="0"/>
          </a:p>
          <a:p>
            <a:r>
              <a:rPr lang="en-US" sz="3600" dirty="0"/>
              <a:t>Email questions and comments to</a:t>
            </a:r>
          </a:p>
          <a:p>
            <a:pPr marL="0" indent="0">
              <a:buNone/>
            </a:pPr>
            <a:r>
              <a:rPr lang="en-US" sz="3600" dirty="0"/>
              <a:t>	    </a:t>
            </a:r>
            <a:r>
              <a:rPr lang="en-US" sz="3600" dirty="0">
                <a:hlinkClick r:id="rId3"/>
              </a:rPr>
              <a:t>pastor@faithprinceton.org</a:t>
            </a:r>
            <a:endParaRPr lang="en-US" sz="3600" dirty="0"/>
          </a:p>
        </p:txBody>
      </p:sp>
    </p:spTree>
    <p:extLst>
      <p:ext uri="{BB962C8B-B14F-4D97-AF65-F5344CB8AC3E}">
        <p14:creationId xmlns:p14="http://schemas.microsoft.com/office/powerpoint/2010/main" val="2668759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B9C08D1-4204-D94A-9316-5C9A2669C1CD}"/>
              </a:ext>
            </a:extLst>
          </p:cNvPr>
          <p:cNvPicPr>
            <a:picLocks noChangeAspect="1"/>
          </p:cNvPicPr>
          <p:nvPr/>
        </p:nvPicPr>
        <p:blipFill rotWithShape="1">
          <a:blip r:embed="rId2">
            <a:extLst>
              <a:ext uri="{28A0092B-C50C-407E-A947-70E740481C1C}">
                <a14:useLocalDpi xmlns:a14="http://schemas.microsoft.com/office/drawing/2010/main" val="0"/>
              </a:ext>
            </a:extLst>
          </a:blip>
          <a:srcRect t="79" b="24921"/>
          <a:stretch/>
        </p:blipFill>
        <p:spPr>
          <a:xfrm>
            <a:off x="20" y="10"/>
            <a:ext cx="12191980" cy="6857990"/>
          </a:xfrm>
          <a:prstGeom prst="rect">
            <a:avLst/>
          </a:prstGeom>
        </p:spPr>
      </p:pic>
    </p:spTree>
    <p:extLst>
      <p:ext uri="{BB962C8B-B14F-4D97-AF65-F5344CB8AC3E}">
        <p14:creationId xmlns:p14="http://schemas.microsoft.com/office/powerpoint/2010/main" val="3025202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F407C-C7C6-473C-83C2-34AF828C0DEA}"/>
              </a:ext>
            </a:extLst>
          </p:cNvPr>
          <p:cNvSpPr>
            <a:spLocks noGrp="1"/>
          </p:cNvSpPr>
          <p:nvPr>
            <p:ph type="title"/>
          </p:nvPr>
        </p:nvSpPr>
        <p:spPr/>
        <p:txBody>
          <a:bodyPr/>
          <a:lstStyle/>
          <a:p>
            <a:r>
              <a:rPr lang="en-US" dirty="0"/>
              <a:t>END HERE August 12, 2020</a:t>
            </a:r>
          </a:p>
        </p:txBody>
      </p:sp>
      <p:sp>
        <p:nvSpPr>
          <p:cNvPr id="3" name="Content Placeholder 2">
            <a:extLst>
              <a:ext uri="{FF2B5EF4-FFF2-40B4-BE49-F238E27FC236}">
                <a16:creationId xmlns:a16="http://schemas.microsoft.com/office/drawing/2014/main" id="{9DC19BB8-3293-4A86-A7E3-2FC2570BDE85}"/>
              </a:ext>
            </a:extLst>
          </p:cNvPr>
          <p:cNvSpPr>
            <a:spLocks noGrp="1"/>
          </p:cNvSpPr>
          <p:nvPr>
            <p:ph idx="1"/>
          </p:nvPr>
        </p:nvSpPr>
        <p:spPr/>
        <p:txBody>
          <a:bodyPr>
            <a:normAutofit/>
          </a:bodyPr>
          <a:lstStyle/>
          <a:p>
            <a:r>
              <a:rPr lang="en-US" sz="4400" dirty="0"/>
              <a:t>LAST WEEK 13 Revelation 8</a:t>
            </a:r>
          </a:p>
          <a:p>
            <a:r>
              <a:rPr lang="en-US" sz="4400" dirty="0"/>
              <a:t>BEGIN HERE AUGUST 19, 2020</a:t>
            </a:r>
          </a:p>
          <a:p>
            <a:endParaRPr lang="en-US" dirty="0"/>
          </a:p>
        </p:txBody>
      </p:sp>
    </p:spTree>
    <p:extLst>
      <p:ext uri="{BB962C8B-B14F-4D97-AF65-F5344CB8AC3E}">
        <p14:creationId xmlns:p14="http://schemas.microsoft.com/office/powerpoint/2010/main" val="741860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7DA7E-3B83-441E-B967-F77814427084}"/>
              </a:ext>
            </a:extLst>
          </p:cNvPr>
          <p:cNvSpPr>
            <a:spLocks noGrp="1"/>
          </p:cNvSpPr>
          <p:nvPr>
            <p:ph type="title"/>
          </p:nvPr>
        </p:nvSpPr>
        <p:spPr/>
        <p:txBody>
          <a:bodyPr/>
          <a:lstStyle/>
          <a:p>
            <a:r>
              <a:rPr lang="en-US" dirty="0"/>
              <a:t>REVELATION CHAPTERS 8-14</a:t>
            </a:r>
          </a:p>
        </p:txBody>
      </p:sp>
      <p:sp>
        <p:nvSpPr>
          <p:cNvPr id="3" name="Content Placeholder 2">
            <a:extLst>
              <a:ext uri="{FF2B5EF4-FFF2-40B4-BE49-F238E27FC236}">
                <a16:creationId xmlns:a16="http://schemas.microsoft.com/office/drawing/2014/main" id="{E6837B67-D10E-47B7-8AD3-7229F3DD88D6}"/>
              </a:ext>
            </a:extLst>
          </p:cNvPr>
          <p:cNvSpPr>
            <a:spLocks noGrp="1"/>
          </p:cNvSpPr>
          <p:nvPr>
            <p:ph idx="1"/>
          </p:nvPr>
        </p:nvSpPr>
        <p:spPr/>
        <p:txBody>
          <a:bodyPr>
            <a:normAutofit/>
          </a:bodyPr>
          <a:lstStyle/>
          <a:p>
            <a:pPr marL="0" indent="0">
              <a:buNone/>
            </a:pPr>
            <a:r>
              <a:rPr lang="en-US" sz="4000" dirty="0"/>
              <a:t>The Seventh Seal is opened and gives way to the Seven Trumpet Judgments and Two Interludes.</a:t>
            </a:r>
          </a:p>
        </p:txBody>
      </p:sp>
    </p:spTree>
    <p:extLst>
      <p:ext uri="{BB962C8B-B14F-4D97-AF65-F5344CB8AC3E}">
        <p14:creationId xmlns:p14="http://schemas.microsoft.com/office/powerpoint/2010/main" val="1696111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08038-DC26-464D-AC4D-FC46DE2CD827}"/>
              </a:ext>
            </a:extLst>
          </p:cNvPr>
          <p:cNvSpPr>
            <a:spLocks noGrp="1"/>
          </p:cNvSpPr>
          <p:nvPr>
            <p:ph type="title"/>
          </p:nvPr>
        </p:nvSpPr>
        <p:spPr/>
        <p:txBody>
          <a:bodyPr/>
          <a:lstStyle/>
          <a:p>
            <a:r>
              <a:rPr lang="en-US" dirty="0"/>
              <a:t>The Seven Trumpets</a:t>
            </a:r>
          </a:p>
        </p:txBody>
      </p:sp>
      <p:sp>
        <p:nvSpPr>
          <p:cNvPr id="10" name="Content Placeholder 9">
            <a:extLst>
              <a:ext uri="{FF2B5EF4-FFF2-40B4-BE49-F238E27FC236}">
                <a16:creationId xmlns:a16="http://schemas.microsoft.com/office/drawing/2014/main" id="{5D59B48D-AFD3-407A-B04E-98D07B77820A}"/>
              </a:ext>
            </a:extLst>
          </p:cNvPr>
          <p:cNvSpPr>
            <a:spLocks noGrp="1"/>
          </p:cNvSpPr>
          <p:nvPr>
            <p:ph idx="1"/>
          </p:nvPr>
        </p:nvSpPr>
        <p:spPr/>
        <p:txBody>
          <a:bodyPr>
            <a:normAutofit/>
          </a:bodyPr>
          <a:lstStyle/>
          <a:p>
            <a:pPr marL="0" indent="0">
              <a:buNone/>
            </a:pPr>
            <a:r>
              <a:rPr lang="en-US" sz="4000" dirty="0"/>
              <a:t>Began last week...</a:t>
            </a:r>
          </a:p>
        </p:txBody>
      </p:sp>
    </p:spTree>
    <p:extLst>
      <p:ext uri="{BB962C8B-B14F-4D97-AF65-F5344CB8AC3E}">
        <p14:creationId xmlns:p14="http://schemas.microsoft.com/office/powerpoint/2010/main" val="2844437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TM04033917[[fn=Berlin]]_novariants" id="{309C13C0-3BE0-4E8F-8916-1D5516B3B5DD}" vid="{18E1BE87-7240-45DF-8788-3CAEB7F17A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10229</TotalTime>
  <Words>5152</Words>
  <Application>Microsoft Office PowerPoint</Application>
  <PresentationFormat>Widescreen</PresentationFormat>
  <Paragraphs>247</Paragraphs>
  <Slides>27</Slides>
  <Notes>22</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avenir-lt-w01_35-light1475496</vt:lpstr>
      <vt:lpstr>Calibri</vt:lpstr>
      <vt:lpstr>inherit</vt:lpstr>
      <vt:lpstr>Roboto</vt:lpstr>
      <vt:lpstr>Trebuchet MS</vt:lpstr>
      <vt:lpstr>Berlin</vt:lpstr>
      <vt:lpstr>PowerPoint Presentation</vt:lpstr>
      <vt:lpstr>Absence of Copyright</vt:lpstr>
      <vt:lpstr>PowerPoint Presentation</vt:lpstr>
      <vt:lpstr>PowerPoint Presentation</vt:lpstr>
      <vt:lpstr>Prayer and Announcements</vt:lpstr>
      <vt:lpstr>PowerPoint Presentation</vt:lpstr>
      <vt:lpstr>END HERE August 12, 2020</vt:lpstr>
      <vt:lpstr>REVELATION CHAPTERS 8-14</vt:lpstr>
      <vt:lpstr>The Seven Trumpets</vt:lpstr>
      <vt:lpstr>Revelation 8:10-11  The Third Trumpet</vt:lpstr>
      <vt:lpstr>Revelation 8:13  The Coming Woes</vt:lpstr>
      <vt:lpstr>END HERE August 12, 2020</vt:lpstr>
      <vt:lpstr>Revelation 9:1-6  The Fifth Trumpet</vt:lpstr>
      <vt:lpstr>Revelation 9:1-6 cont.  The Fifth Trumpet</vt:lpstr>
      <vt:lpstr>Revelation 9:1-6 cont.  The Fifth Trumpet</vt:lpstr>
      <vt:lpstr>Revelation 9:7-10  Locusts</vt:lpstr>
      <vt:lpstr>PowerPoint Presentation</vt:lpstr>
      <vt:lpstr>PowerPoint Presentation</vt:lpstr>
      <vt:lpstr>PowerPoint Presentation</vt:lpstr>
      <vt:lpstr>Revelation 9:11-12  The Destroyer</vt:lpstr>
      <vt:lpstr>Revelation 9:11-12  The Destroyer</vt:lpstr>
      <vt:lpstr>Revelation 9:13-19   The Sixth Trumpet</vt:lpstr>
      <vt:lpstr>Revelation 9:13-19   The Sixth Trumpet</vt:lpstr>
      <vt:lpstr>Revelation 9:13-19 cont.   Fire and Brimstone</vt:lpstr>
      <vt:lpstr>Revelation 9:20-21   No Repentance</vt:lpstr>
      <vt:lpstr>END HERE AUGUST 19, 2020</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 Fike</dc:creator>
  <cp:lastModifiedBy>Stan Fike</cp:lastModifiedBy>
  <cp:revision>262</cp:revision>
  <cp:lastPrinted>2020-07-01T21:48:38Z</cp:lastPrinted>
  <dcterms:created xsi:type="dcterms:W3CDTF">2020-05-12T01:25:54Z</dcterms:created>
  <dcterms:modified xsi:type="dcterms:W3CDTF">2020-08-20T01:40:13Z</dcterms:modified>
</cp:coreProperties>
</file>